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58" r:id="rId4"/>
    <p:sldId id="259" r:id="rId5"/>
    <p:sldId id="267" r:id="rId6"/>
    <p:sldId id="266" r:id="rId7"/>
    <p:sldId id="263" r:id="rId8"/>
    <p:sldId id="268" r:id="rId9"/>
    <p:sldId id="264" r:id="rId10"/>
    <p:sldId id="260" r:id="rId11"/>
    <p:sldId id="269" r:id="rId12"/>
    <p:sldId id="270" r:id="rId13"/>
    <p:sldId id="271" r:id="rId14"/>
    <p:sldId id="272" r:id="rId15"/>
    <p:sldId id="273" r:id="rId16"/>
    <p:sldId id="274" r:id="rId17"/>
    <p:sldId id="275" r:id="rId18"/>
    <p:sldId id="265" r:id="rId19"/>
    <p:sldId id="276" r:id="rId20"/>
    <p:sldId id="279" r:id="rId21"/>
    <p:sldId id="277" r:id="rId22"/>
    <p:sldId id="278" r:id="rId23"/>
    <p:sldId id="280" r:id="rId24"/>
    <p:sldId id="261" r:id="rId25"/>
    <p:sldId id="281" r:id="rId26"/>
    <p:sldId id="282" r:id="rId27"/>
    <p:sldId id="283" r:id="rId28"/>
    <p:sldId id="284" r:id="rId29"/>
    <p:sldId id="285" r:id="rId30"/>
    <p:sldId id="286" r:id="rId31"/>
    <p:sldId id="26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an Williams" initials="BW" lastIdx="1" clrIdx="0">
    <p:extLst>
      <p:ext uri="{19B8F6BF-5375-455C-9EA6-DF929625EA0E}">
        <p15:presenceInfo xmlns:p15="http://schemas.microsoft.com/office/powerpoint/2012/main" userId="S::williamsbg3@cardiff.ac.uk::ed6825ba-28ba-47d6-9258-aa7f4900fb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14"/>
    <p:restoredTop sz="95588"/>
  </p:normalViewPr>
  <p:slideViewPr>
    <p:cSldViewPr snapToGrid="0" snapToObjects="1">
      <p:cViewPr varScale="1">
        <p:scale>
          <a:sx n="113" d="100"/>
          <a:sy n="113" d="100"/>
        </p:scale>
        <p:origin x="19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11T08:50:24.438" idx="1">
    <p:pos x="10" y="10"/>
    <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CEC63E-C859-4CC2-9872-8195664EC31F}" type="doc">
      <dgm:prSet loTypeId="urn:microsoft.com/office/officeart/2005/8/layout/hierarchy1" loCatId="hierarchy" qsTypeId="urn:microsoft.com/office/officeart/2005/8/quickstyle/simple2" qsCatId="simple" csTypeId="urn:microsoft.com/office/officeart/2005/8/colors/colorful2" csCatId="colorful"/>
      <dgm:spPr/>
      <dgm:t>
        <a:bodyPr/>
        <a:lstStyle/>
        <a:p>
          <a:endParaRPr lang="en-US"/>
        </a:p>
      </dgm:t>
    </dgm:pt>
    <dgm:pt modelId="{289107ED-5933-442E-BFB2-B21199905379}">
      <dgm:prSet/>
      <dgm:spPr/>
      <dgm:t>
        <a:bodyPr/>
        <a:lstStyle/>
        <a:p>
          <a:r>
            <a:rPr lang="en-GB"/>
            <a:t>Using the </a:t>
          </a:r>
          <a:r>
            <a:rPr lang="en-GB" b="1"/>
            <a:t>Haversine function</a:t>
          </a:r>
          <a:r>
            <a:rPr lang="en-GB"/>
            <a:t> I was able to calculate the distance between each venue and the respective neighbourhood.</a:t>
          </a:r>
          <a:endParaRPr lang="en-US"/>
        </a:p>
      </dgm:t>
    </dgm:pt>
    <dgm:pt modelId="{885DBDB4-6765-46D4-8965-325CBE640ED4}" type="parTrans" cxnId="{1088FD53-85A0-4557-AB83-4A9E1730D7C5}">
      <dgm:prSet/>
      <dgm:spPr/>
      <dgm:t>
        <a:bodyPr/>
        <a:lstStyle/>
        <a:p>
          <a:endParaRPr lang="en-US"/>
        </a:p>
      </dgm:t>
    </dgm:pt>
    <dgm:pt modelId="{C9FB48EC-BEDA-4EC2-8563-EE979C766197}" type="sibTrans" cxnId="{1088FD53-85A0-4557-AB83-4A9E1730D7C5}">
      <dgm:prSet/>
      <dgm:spPr/>
      <dgm:t>
        <a:bodyPr/>
        <a:lstStyle/>
        <a:p>
          <a:endParaRPr lang="en-US"/>
        </a:p>
      </dgm:t>
    </dgm:pt>
    <dgm:pt modelId="{FDE0ACF5-B064-4B98-BA9D-51BCA47C25AD}">
      <dgm:prSet/>
      <dgm:spPr/>
      <dgm:t>
        <a:bodyPr/>
        <a:lstStyle/>
        <a:p>
          <a:r>
            <a:rPr lang="en-GB"/>
            <a:t>If stuck between a choice of locations or unsure if a nightclub would be better than a pub, using distance can make the decision easier for BrightMindsDS. The more information you can give to a client the better the relationship will be.</a:t>
          </a:r>
          <a:endParaRPr lang="en-US"/>
        </a:p>
      </dgm:t>
    </dgm:pt>
    <dgm:pt modelId="{630AB9B1-A45C-4727-B7D7-2580F1BF6233}" type="parTrans" cxnId="{05BD2438-E902-41FC-B72C-0DB50CD34CB0}">
      <dgm:prSet/>
      <dgm:spPr/>
      <dgm:t>
        <a:bodyPr/>
        <a:lstStyle/>
        <a:p>
          <a:endParaRPr lang="en-US"/>
        </a:p>
      </dgm:t>
    </dgm:pt>
    <dgm:pt modelId="{ECF6B477-DE14-47F0-AA01-72692F0A461A}" type="sibTrans" cxnId="{05BD2438-E902-41FC-B72C-0DB50CD34CB0}">
      <dgm:prSet/>
      <dgm:spPr/>
      <dgm:t>
        <a:bodyPr/>
        <a:lstStyle/>
        <a:p>
          <a:endParaRPr lang="en-US"/>
        </a:p>
      </dgm:t>
    </dgm:pt>
    <dgm:pt modelId="{0ADD55E1-ED20-004C-8FDB-C1D3B7A67500}" type="pres">
      <dgm:prSet presAssocID="{85CEC63E-C859-4CC2-9872-8195664EC31F}" presName="hierChild1" presStyleCnt="0">
        <dgm:presLayoutVars>
          <dgm:chPref val="1"/>
          <dgm:dir/>
          <dgm:animOne val="branch"/>
          <dgm:animLvl val="lvl"/>
          <dgm:resizeHandles/>
        </dgm:presLayoutVars>
      </dgm:prSet>
      <dgm:spPr/>
    </dgm:pt>
    <dgm:pt modelId="{86458C99-9113-164B-B2B3-7A5706D48995}" type="pres">
      <dgm:prSet presAssocID="{289107ED-5933-442E-BFB2-B21199905379}" presName="hierRoot1" presStyleCnt="0"/>
      <dgm:spPr/>
    </dgm:pt>
    <dgm:pt modelId="{E2E037AA-6D5D-534D-9E68-B044F8B90F16}" type="pres">
      <dgm:prSet presAssocID="{289107ED-5933-442E-BFB2-B21199905379}" presName="composite" presStyleCnt="0"/>
      <dgm:spPr/>
    </dgm:pt>
    <dgm:pt modelId="{347CE0E0-10EA-1E4B-AD53-C1DC554BC4E5}" type="pres">
      <dgm:prSet presAssocID="{289107ED-5933-442E-BFB2-B21199905379}" presName="background" presStyleLbl="node0" presStyleIdx="0" presStyleCnt="2"/>
      <dgm:spPr/>
    </dgm:pt>
    <dgm:pt modelId="{F58DFDFC-8310-9B4E-9C6B-169537DAC628}" type="pres">
      <dgm:prSet presAssocID="{289107ED-5933-442E-BFB2-B21199905379}" presName="text" presStyleLbl="fgAcc0" presStyleIdx="0" presStyleCnt="2">
        <dgm:presLayoutVars>
          <dgm:chPref val="3"/>
        </dgm:presLayoutVars>
      </dgm:prSet>
      <dgm:spPr/>
    </dgm:pt>
    <dgm:pt modelId="{C40C398E-1E85-1B46-930F-D54762ED76EB}" type="pres">
      <dgm:prSet presAssocID="{289107ED-5933-442E-BFB2-B21199905379}" presName="hierChild2" presStyleCnt="0"/>
      <dgm:spPr/>
    </dgm:pt>
    <dgm:pt modelId="{0808467E-ED7B-0C41-B1B7-5FBF3F903F5A}" type="pres">
      <dgm:prSet presAssocID="{FDE0ACF5-B064-4B98-BA9D-51BCA47C25AD}" presName="hierRoot1" presStyleCnt="0"/>
      <dgm:spPr/>
    </dgm:pt>
    <dgm:pt modelId="{C27143B5-90FB-9D40-8E2A-89DBFE592D81}" type="pres">
      <dgm:prSet presAssocID="{FDE0ACF5-B064-4B98-BA9D-51BCA47C25AD}" presName="composite" presStyleCnt="0"/>
      <dgm:spPr/>
    </dgm:pt>
    <dgm:pt modelId="{25B9D324-BA7B-E047-888C-44FFFE3A63F9}" type="pres">
      <dgm:prSet presAssocID="{FDE0ACF5-B064-4B98-BA9D-51BCA47C25AD}" presName="background" presStyleLbl="node0" presStyleIdx="1" presStyleCnt="2"/>
      <dgm:spPr/>
    </dgm:pt>
    <dgm:pt modelId="{37214DB0-46FF-174F-989A-8509666E6045}" type="pres">
      <dgm:prSet presAssocID="{FDE0ACF5-B064-4B98-BA9D-51BCA47C25AD}" presName="text" presStyleLbl="fgAcc0" presStyleIdx="1" presStyleCnt="2">
        <dgm:presLayoutVars>
          <dgm:chPref val="3"/>
        </dgm:presLayoutVars>
      </dgm:prSet>
      <dgm:spPr/>
    </dgm:pt>
    <dgm:pt modelId="{4EAB2AA0-324D-8447-AAFD-730B10DB5749}" type="pres">
      <dgm:prSet presAssocID="{FDE0ACF5-B064-4B98-BA9D-51BCA47C25AD}" presName="hierChild2" presStyleCnt="0"/>
      <dgm:spPr/>
    </dgm:pt>
  </dgm:ptLst>
  <dgm:cxnLst>
    <dgm:cxn modelId="{0A083223-0F8B-CB4A-A6F1-8B2238E385E0}" type="presOf" srcId="{289107ED-5933-442E-BFB2-B21199905379}" destId="{F58DFDFC-8310-9B4E-9C6B-169537DAC628}" srcOrd="0" destOrd="0" presId="urn:microsoft.com/office/officeart/2005/8/layout/hierarchy1"/>
    <dgm:cxn modelId="{05BD2438-E902-41FC-B72C-0DB50CD34CB0}" srcId="{85CEC63E-C859-4CC2-9872-8195664EC31F}" destId="{FDE0ACF5-B064-4B98-BA9D-51BCA47C25AD}" srcOrd="1" destOrd="0" parTransId="{630AB9B1-A45C-4727-B7D7-2580F1BF6233}" sibTransId="{ECF6B477-DE14-47F0-AA01-72692F0A461A}"/>
    <dgm:cxn modelId="{1088FD53-85A0-4557-AB83-4A9E1730D7C5}" srcId="{85CEC63E-C859-4CC2-9872-8195664EC31F}" destId="{289107ED-5933-442E-BFB2-B21199905379}" srcOrd="0" destOrd="0" parTransId="{885DBDB4-6765-46D4-8965-325CBE640ED4}" sibTransId="{C9FB48EC-BEDA-4EC2-8563-EE979C766197}"/>
    <dgm:cxn modelId="{97300B93-863D-5B4E-9CC4-110F4FEC6497}" type="presOf" srcId="{85CEC63E-C859-4CC2-9872-8195664EC31F}" destId="{0ADD55E1-ED20-004C-8FDB-C1D3B7A67500}" srcOrd="0" destOrd="0" presId="urn:microsoft.com/office/officeart/2005/8/layout/hierarchy1"/>
    <dgm:cxn modelId="{12B542B4-248F-404C-9DF2-F24757FFF46C}" type="presOf" srcId="{FDE0ACF5-B064-4B98-BA9D-51BCA47C25AD}" destId="{37214DB0-46FF-174F-989A-8509666E6045}" srcOrd="0" destOrd="0" presId="urn:microsoft.com/office/officeart/2005/8/layout/hierarchy1"/>
    <dgm:cxn modelId="{6A7654EB-6761-DD43-AEAB-814437E96701}" type="presParOf" srcId="{0ADD55E1-ED20-004C-8FDB-C1D3B7A67500}" destId="{86458C99-9113-164B-B2B3-7A5706D48995}" srcOrd="0" destOrd="0" presId="urn:microsoft.com/office/officeart/2005/8/layout/hierarchy1"/>
    <dgm:cxn modelId="{2A8ECE79-B306-5745-BA17-4E414EA0B7C5}" type="presParOf" srcId="{86458C99-9113-164B-B2B3-7A5706D48995}" destId="{E2E037AA-6D5D-534D-9E68-B044F8B90F16}" srcOrd="0" destOrd="0" presId="urn:microsoft.com/office/officeart/2005/8/layout/hierarchy1"/>
    <dgm:cxn modelId="{90B7F117-B039-3F4A-ACB4-124BAD3F6AB4}" type="presParOf" srcId="{E2E037AA-6D5D-534D-9E68-B044F8B90F16}" destId="{347CE0E0-10EA-1E4B-AD53-C1DC554BC4E5}" srcOrd="0" destOrd="0" presId="urn:microsoft.com/office/officeart/2005/8/layout/hierarchy1"/>
    <dgm:cxn modelId="{2413F13C-4292-F34C-8037-55C4B1A1417C}" type="presParOf" srcId="{E2E037AA-6D5D-534D-9E68-B044F8B90F16}" destId="{F58DFDFC-8310-9B4E-9C6B-169537DAC628}" srcOrd="1" destOrd="0" presId="urn:microsoft.com/office/officeart/2005/8/layout/hierarchy1"/>
    <dgm:cxn modelId="{73C5FBE4-2B9F-E74C-B0F7-572A934D050A}" type="presParOf" srcId="{86458C99-9113-164B-B2B3-7A5706D48995}" destId="{C40C398E-1E85-1B46-930F-D54762ED76EB}" srcOrd="1" destOrd="0" presId="urn:microsoft.com/office/officeart/2005/8/layout/hierarchy1"/>
    <dgm:cxn modelId="{C03B12B9-75E1-5142-95B5-C5970E930250}" type="presParOf" srcId="{0ADD55E1-ED20-004C-8FDB-C1D3B7A67500}" destId="{0808467E-ED7B-0C41-B1B7-5FBF3F903F5A}" srcOrd="1" destOrd="0" presId="urn:microsoft.com/office/officeart/2005/8/layout/hierarchy1"/>
    <dgm:cxn modelId="{AAB8408E-2B74-1D4D-8F1A-2E4572F38609}" type="presParOf" srcId="{0808467E-ED7B-0C41-B1B7-5FBF3F903F5A}" destId="{C27143B5-90FB-9D40-8E2A-89DBFE592D81}" srcOrd="0" destOrd="0" presId="urn:microsoft.com/office/officeart/2005/8/layout/hierarchy1"/>
    <dgm:cxn modelId="{6B4474AA-FC97-7A47-A830-E19C43FAD757}" type="presParOf" srcId="{C27143B5-90FB-9D40-8E2A-89DBFE592D81}" destId="{25B9D324-BA7B-E047-888C-44FFFE3A63F9}" srcOrd="0" destOrd="0" presId="urn:microsoft.com/office/officeart/2005/8/layout/hierarchy1"/>
    <dgm:cxn modelId="{8BF0DDD8-64AA-B042-8206-B9AEBD8B785C}" type="presParOf" srcId="{C27143B5-90FB-9D40-8E2A-89DBFE592D81}" destId="{37214DB0-46FF-174F-989A-8509666E6045}" srcOrd="1" destOrd="0" presId="urn:microsoft.com/office/officeart/2005/8/layout/hierarchy1"/>
    <dgm:cxn modelId="{F813ED16-DBA6-0641-A1AD-506FA4A584F8}" type="presParOf" srcId="{0808467E-ED7B-0C41-B1B7-5FBF3F903F5A}" destId="{4EAB2AA0-324D-8447-AAFD-730B10DB574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DFEFA-F48E-4A83-9CA0-5E0376E736C3}" type="doc">
      <dgm:prSet loTypeId="urn:microsoft.com/office/officeart/2016/7/layout/LinearBlockProcessNumbered" loCatId="process" qsTypeId="urn:microsoft.com/office/officeart/2005/8/quickstyle/simple2" qsCatId="simple" csTypeId="urn:microsoft.com/office/officeart/2005/8/colors/colorful1" csCatId="colorful"/>
      <dgm:spPr/>
      <dgm:t>
        <a:bodyPr/>
        <a:lstStyle/>
        <a:p>
          <a:endParaRPr lang="en-US"/>
        </a:p>
      </dgm:t>
    </dgm:pt>
    <dgm:pt modelId="{D4ECBF10-3EE3-4B24-AE2D-29F14CAB9A3C}">
      <dgm:prSet/>
      <dgm:spPr/>
      <dgm:t>
        <a:bodyPr/>
        <a:lstStyle/>
        <a:p>
          <a:r>
            <a:rPr lang="en-US"/>
            <a:t>Select</a:t>
          </a:r>
        </a:p>
      </dgm:t>
    </dgm:pt>
    <dgm:pt modelId="{2E497F23-C0B5-4208-911A-78918345FB71}" type="parTrans" cxnId="{AD85B4E5-7A6F-4888-8A89-E4AD5A7F47BF}">
      <dgm:prSet/>
      <dgm:spPr/>
      <dgm:t>
        <a:bodyPr/>
        <a:lstStyle/>
        <a:p>
          <a:endParaRPr lang="en-US"/>
        </a:p>
      </dgm:t>
    </dgm:pt>
    <dgm:pt modelId="{58EB275F-1952-4B2C-AED2-8E29D8BF0C3D}" type="sibTrans" cxnId="{AD85B4E5-7A6F-4888-8A89-E4AD5A7F47BF}">
      <dgm:prSet phldrT="01"/>
      <dgm:spPr/>
      <dgm:t>
        <a:bodyPr/>
        <a:lstStyle/>
        <a:p>
          <a:r>
            <a:rPr lang="en-US"/>
            <a:t>01</a:t>
          </a:r>
        </a:p>
      </dgm:t>
    </dgm:pt>
    <dgm:pt modelId="{3872C4A4-F564-40F3-A591-48F4899ACEFA}">
      <dgm:prSet/>
      <dgm:spPr/>
      <dgm:t>
        <a:bodyPr/>
        <a:lstStyle/>
        <a:p>
          <a:r>
            <a:rPr lang="en-US"/>
            <a:t>Select K (i.e. 2) random points as cluster centers called centroids</a:t>
          </a:r>
        </a:p>
      </dgm:t>
    </dgm:pt>
    <dgm:pt modelId="{C0E17592-2226-4BC3-AB76-C45E8952C26B}" type="parTrans" cxnId="{A241D275-182E-496C-93BB-0001492678F5}">
      <dgm:prSet/>
      <dgm:spPr/>
      <dgm:t>
        <a:bodyPr/>
        <a:lstStyle/>
        <a:p>
          <a:endParaRPr lang="en-US"/>
        </a:p>
      </dgm:t>
    </dgm:pt>
    <dgm:pt modelId="{2A2E3D2E-8602-4DCC-A271-694029897240}" type="sibTrans" cxnId="{A241D275-182E-496C-93BB-0001492678F5}">
      <dgm:prSet/>
      <dgm:spPr/>
      <dgm:t>
        <a:bodyPr/>
        <a:lstStyle/>
        <a:p>
          <a:endParaRPr lang="en-US"/>
        </a:p>
      </dgm:t>
    </dgm:pt>
    <dgm:pt modelId="{50A4D6A9-EF9E-4A0F-A0AE-AE4421033DA6}">
      <dgm:prSet/>
      <dgm:spPr/>
      <dgm:t>
        <a:bodyPr/>
        <a:lstStyle/>
        <a:p>
          <a:r>
            <a:rPr lang="en-US"/>
            <a:t>Assign</a:t>
          </a:r>
        </a:p>
      </dgm:t>
    </dgm:pt>
    <dgm:pt modelId="{19A25DE3-BB46-4173-BF95-BA211E819C8F}" type="parTrans" cxnId="{B2E389E3-D661-475A-8328-579B7EE6445D}">
      <dgm:prSet/>
      <dgm:spPr/>
      <dgm:t>
        <a:bodyPr/>
        <a:lstStyle/>
        <a:p>
          <a:endParaRPr lang="en-US"/>
        </a:p>
      </dgm:t>
    </dgm:pt>
    <dgm:pt modelId="{B380F0F2-E4EC-4DD9-AA51-4323FF3F3A2C}" type="sibTrans" cxnId="{B2E389E3-D661-475A-8328-579B7EE6445D}">
      <dgm:prSet phldrT="02"/>
      <dgm:spPr/>
      <dgm:t>
        <a:bodyPr/>
        <a:lstStyle/>
        <a:p>
          <a:r>
            <a:rPr lang="en-US"/>
            <a:t>02</a:t>
          </a:r>
        </a:p>
      </dgm:t>
    </dgm:pt>
    <dgm:pt modelId="{97D4EA38-AE7B-4A23-9B55-7BD64FA8C61B}">
      <dgm:prSet/>
      <dgm:spPr/>
      <dgm:t>
        <a:bodyPr/>
        <a:lstStyle/>
        <a:p>
          <a:r>
            <a:rPr lang="en-US"/>
            <a:t>Assign each data point to the closest cluster by calculating its distance with respect to each centroid</a:t>
          </a:r>
        </a:p>
      </dgm:t>
    </dgm:pt>
    <dgm:pt modelId="{636ED3C9-8531-42CE-80BC-11FB1D8F7ED9}" type="parTrans" cxnId="{7CE735AE-8A62-4544-BB17-AD4B8D2B7929}">
      <dgm:prSet/>
      <dgm:spPr/>
      <dgm:t>
        <a:bodyPr/>
        <a:lstStyle/>
        <a:p>
          <a:endParaRPr lang="en-US"/>
        </a:p>
      </dgm:t>
    </dgm:pt>
    <dgm:pt modelId="{D890756F-9B76-4191-B46B-7AB27810F809}" type="sibTrans" cxnId="{7CE735AE-8A62-4544-BB17-AD4B8D2B7929}">
      <dgm:prSet/>
      <dgm:spPr/>
      <dgm:t>
        <a:bodyPr/>
        <a:lstStyle/>
        <a:p>
          <a:endParaRPr lang="en-US"/>
        </a:p>
      </dgm:t>
    </dgm:pt>
    <dgm:pt modelId="{197EFCE2-7E7E-4FB5-9CC2-E0B0218BB0E5}">
      <dgm:prSet/>
      <dgm:spPr/>
      <dgm:t>
        <a:bodyPr/>
        <a:lstStyle/>
        <a:p>
          <a:r>
            <a:rPr lang="en-US"/>
            <a:t>Determine</a:t>
          </a:r>
        </a:p>
      </dgm:t>
    </dgm:pt>
    <dgm:pt modelId="{12468F9A-49B4-4353-9619-68E9E1CFBFE9}" type="parTrans" cxnId="{626FFD9B-8506-42F4-A202-047BBABFA3C6}">
      <dgm:prSet/>
      <dgm:spPr/>
      <dgm:t>
        <a:bodyPr/>
        <a:lstStyle/>
        <a:p>
          <a:endParaRPr lang="en-US"/>
        </a:p>
      </dgm:t>
    </dgm:pt>
    <dgm:pt modelId="{344EFC9B-CA08-40F4-B930-573A0E5526AA}" type="sibTrans" cxnId="{626FFD9B-8506-42F4-A202-047BBABFA3C6}">
      <dgm:prSet phldrT="03"/>
      <dgm:spPr/>
      <dgm:t>
        <a:bodyPr/>
        <a:lstStyle/>
        <a:p>
          <a:r>
            <a:rPr lang="en-US"/>
            <a:t>03</a:t>
          </a:r>
        </a:p>
      </dgm:t>
    </dgm:pt>
    <dgm:pt modelId="{11874D60-6F79-4BED-BDA2-19B2D74762F0}">
      <dgm:prSet/>
      <dgm:spPr/>
      <dgm:t>
        <a:bodyPr/>
        <a:lstStyle/>
        <a:p>
          <a:r>
            <a:rPr lang="en-US"/>
            <a:t>Determine the new cluster center by computing the average of the assigned points</a:t>
          </a:r>
        </a:p>
      </dgm:t>
    </dgm:pt>
    <dgm:pt modelId="{97B06FCE-345B-4040-B069-0F28AF48CA56}" type="parTrans" cxnId="{E6CE50F1-8CF0-4161-AD5C-41AED5E18791}">
      <dgm:prSet/>
      <dgm:spPr/>
      <dgm:t>
        <a:bodyPr/>
        <a:lstStyle/>
        <a:p>
          <a:endParaRPr lang="en-US"/>
        </a:p>
      </dgm:t>
    </dgm:pt>
    <dgm:pt modelId="{02F49715-6B68-481A-8159-C07A5A577B40}" type="sibTrans" cxnId="{E6CE50F1-8CF0-4161-AD5C-41AED5E18791}">
      <dgm:prSet/>
      <dgm:spPr/>
      <dgm:t>
        <a:bodyPr/>
        <a:lstStyle/>
        <a:p>
          <a:endParaRPr lang="en-US"/>
        </a:p>
      </dgm:t>
    </dgm:pt>
    <dgm:pt modelId="{0F3C2350-0CE9-4C0A-960B-0FA638DE8EB2}">
      <dgm:prSet/>
      <dgm:spPr/>
      <dgm:t>
        <a:bodyPr/>
        <a:lstStyle/>
        <a:p>
          <a:r>
            <a:rPr lang="en-US"/>
            <a:t>Repeat</a:t>
          </a:r>
        </a:p>
      </dgm:t>
    </dgm:pt>
    <dgm:pt modelId="{0A117F95-C585-46C8-A93F-78243CA13BB5}" type="parTrans" cxnId="{0A7651C0-DBC6-4442-9394-2EDF90923C4B}">
      <dgm:prSet/>
      <dgm:spPr/>
      <dgm:t>
        <a:bodyPr/>
        <a:lstStyle/>
        <a:p>
          <a:endParaRPr lang="en-US"/>
        </a:p>
      </dgm:t>
    </dgm:pt>
    <dgm:pt modelId="{EBF6BF79-67DA-47AC-ACD7-DDBFB04F7B61}" type="sibTrans" cxnId="{0A7651C0-DBC6-4442-9394-2EDF90923C4B}">
      <dgm:prSet phldrT="04"/>
      <dgm:spPr/>
      <dgm:t>
        <a:bodyPr/>
        <a:lstStyle/>
        <a:p>
          <a:r>
            <a:rPr lang="en-US"/>
            <a:t>04</a:t>
          </a:r>
        </a:p>
      </dgm:t>
    </dgm:pt>
    <dgm:pt modelId="{AD766B13-0FA9-42C8-AAAA-FDE6EEC265C5}">
      <dgm:prSet/>
      <dgm:spPr/>
      <dgm:t>
        <a:bodyPr/>
        <a:lstStyle/>
        <a:p>
          <a:r>
            <a:rPr lang="en-US"/>
            <a:t>Repeat steps 2 and 3 until none of the cluster assignments change</a:t>
          </a:r>
        </a:p>
      </dgm:t>
    </dgm:pt>
    <dgm:pt modelId="{DA6F4943-1152-477D-A3C6-234A0BAE077F}" type="parTrans" cxnId="{D30A5D7E-391F-483B-8DC7-F1A2D6B9A796}">
      <dgm:prSet/>
      <dgm:spPr/>
      <dgm:t>
        <a:bodyPr/>
        <a:lstStyle/>
        <a:p>
          <a:endParaRPr lang="en-US"/>
        </a:p>
      </dgm:t>
    </dgm:pt>
    <dgm:pt modelId="{3D9623D4-8A96-47B2-9424-23770A06A1E5}" type="sibTrans" cxnId="{D30A5D7E-391F-483B-8DC7-F1A2D6B9A796}">
      <dgm:prSet/>
      <dgm:spPr/>
      <dgm:t>
        <a:bodyPr/>
        <a:lstStyle/>
        <a:p>
          <a:endParaRPr lang="en-US"/>
        </a:p>
      </dgm:t>
    </dgm:pt>
    <dgm:pt modelId="{E2490D97-9066-D84F-8F23-B259C52EA1D0}" type="pres">
      <dgm:prSet presAssocID="{6FADFEFA-F48E-4A83-9CA0-5E0376E736C3}" presName="Name0" presStyleCnt="0">
        <dgm:presLayoutVars>
          <dgm:animLvl val="lvl"/>
          <dgm:resizeHandles val="exact"/>
        </dgm:presLayoutVars>
      </dgm:prSet>
      <dgm:spPr/>
    </dgm:pt>
    <dgm:pt modelId="{E62E1491-8E64-A340-944F-971CD5EE20F6}" type="pres">
      <dgm:prSet presAssocID="{D4ECBF10-3EE3-4B24-AE2D-29F14CAB9A3C}" presName="compositeNode" presStyleCnt="0">
        <dgm:presLayoutVars>
          <dgm:bulletEnabled val="1"/>
        </dgm:presLayoutVars>
      </dgm:prSet>
      <dgm:spPr/>
    </dgm:pt>
    <dgm:pt modelId="{0AA242B2-354F-2743-89F5-ED5BB5173C7F}" type="pres">
      <dgm:prSet presAssocID="{D4ECBF10-3EE3-4B24-AE2D-29F14CAB9A3C}" presName="bgRect" presStyleLbl="alignNode1" presStyleIdx="0" presStyleCnt="4"/>
      <dgm:spPr/>
    </dgm:pt>
    <dgm:pt modelId="{ECB2B3E0-75FC-DF48-830D-11559FBC6849}" type="pres">
      <dgm:prSet presAssocID="{58EB275F-1952-4B2C-AED2-8E29D8BF0C3D}" presName="sibTransNodeRect" presStyleLbl="alignNode1" presStyleIdx="0" presStyleCnt="4">
        <dgm:presLayoutVars>
          <dgm:chMax val="0"/>
          <dgm:bulletEnabled val="1"/>
        </dgm:presLayoutVars>
      </dgm:prSet>
      <dgm:spPr/>
    </dgm:pt>
    <dgm:pt modelId="{68C5150C-D7D9-774E-B48B-BF32BD074D64}" type="pres">
      <dgm:prSet presAssocID="{D4ECBF10-3EE3-4B24-AE2D-29F14CAB9A3C}" presName="nodeRect" presStyleLbl="alignNode1" presStyleIdx="0" presStyleCnt="4">
        <dgm:presLayoutVars>
          <dgm:bulletEnabled val="1"/>
        </dgm:presLayoutVars>
      </dgm:prSet>
      <dgm:spPr/>
    </dgm:pt>
    <dgm:pt modelId="{3B35E71C-5CC4-EE4E-A5F2-6987B5CFE85B}" type="pres">
      <dgm:prSet presAssocID="{58EB275F-1952-4B2C-AED2-8E29D8BF0C3D}" presName="sibTrans" presStyleCnt="0"/>
      <dgm:spPr/>
    </dgm:pt>
    <dgm:pt modelId="{D9D65D16-3F71-E846-8D63-3B211011F19A}" type="pres">
      <dgm:prSet presAssocID="{50A4D6A9-EF9E-4A0F-A0AE-AE4421033DA6}" presName="compositeNode" presStyleCnt="0">
        <dgm:presLayoutVars>
          <dgm:bulletEnabled val="1"/>
        </dgm:presLayoutVars>
      </dgm:prSet>
      <dgm:spPr/>
    </dgm:pt>
    <dgm:pt modelId="{CC7EA700-1614-0B4B-BFB2-13BB06352466}" type="pres">
      <dgm:prSet presAssocID="{50A4D6A9-EF9E-4A0F-A0AE-AE4421033DA6}" presName="bgRect" presStyleLbl="alignNode1" presStyleIdx="1" presStyleCnt="4"/>
      <dgm:spPr/>
    </dgm:pt>
    <dgm:pt modelId="{1CB7325C-A788-484E-ACEB-D67065110ECF}" type="pres">
      <dgm:prSet presAssocID="{B380F0F2-E4EC-4DD9-AA51-4323FF3F3A2C}" presName="sibTransNodeRect" presStyleLbl="alignNode1" presStyleIdx="1" presStyleCnt="4">
        <dgm:presLayoutVars>
          <dgm:chMax val="0"/>
          <dgm:bulletEnabled val="1"/>
        </dgm:presLayoutVars>
      </dgm:prSet>
      <dgm:spPr/>
    </dgm:pt>
    <dgm:pt modelId="{E5E45747-B633-BD4F-9A46-4C28232B6374}" type="pres">
      <dgm:prSet presAssocID="{50A4D6A9-EF9E-4A0F-A0AE-AE4421033DA6}" presName="nodeRect" presStyleLbl="alignNode1" presStyleIdx="1" presStyleCnt="4">
        <dgm:presLayoutVars>
          <dgm:bulletEnabled val="1"/>
        </dgm:presLayoutVars>
      </dgm:prSet>
      <dgm:spPr/>
    </dgm:pt>
    <dgm:pt modelId="{32D23C79-61A6-D847-9BB3-C467FF2679E7}" type="pres">
      <dgm:prSet presAssocID="{B380F0F2-E4EC-4DD9-AA51-4323FF3F3A2C}" presName="sibTrans" presStyleCnt="0"/>
      <dgm:spPr/>
    </dgm:pt>
    <dgm:pt modelId="{7AD99E30-8FE2-F941-8D37-C3A686E6CB62}" type="pres">
      <dgm:prSet presAssocID="{197EFCE2-7E7E-4FB5-9CC2-E0B0218BB0E5}" presName="compositeNode" presStyleCnt="0">
        <dgm:presLayoutVars>
          <dgm:bulletEnabled val="1"/>
        </dgm:presLayoutVars>
      </dgm:prSet>
      <dgm:spPr/>
    </dgm:pt>
    <dgm:pt modelId="{2A556B9E-4883-4942-8BC3-F389EC6A8490}" type="pres">
      <dgm:prSet presAssocID="{197EFCE2-7E7E-4FB5-9CC2-E0B0218BB0E5}" presName="bgRect" presStyleLbl="alignNode1" presStyleIdx="2" presStyleCnt="4"/>
      <dgm:spPr/>
    </dgm:pt>
    <dgm:pt modelId="{541BFB98-A428-B843-BC4E-566409269101}" type="pres">
      <dgm:prSet presAssocID="{344EFC9B-CA08-40F4-B930-573A0E5526AA}" presName="sibTransNodeRect" presStyleLbl="alignNode1" presStyleIdx="2" presStyleCnt="4">
        <dgm:presLayoutVars>
          <dgm:chMax val="0"/>
          <dgm:bulletEnabled val="1"/>
        </dgm:presLayoutVars>
      </dgm:prSet>
      <dgm:spPr/>
    </dgm:pt>
    <dgm:pt modelId="{2AD614AE-C35F-434F-8265-0614E242B412}" type="pres">
      <dgm:prSet presAssocID="{197EFCE2-7E7E-4FB5-9CC2-E0B0218BB0E5}" presName="nodeRect" presStyleLbl="alignNode1" presStyleIdx="2" presStyleCnt="4">
        <dgm:presLayoutVars>
          <dgm:bulletEnabled val="1"/>
        </dgm:presLayoutVars>
      </dgm:prSet>
      <dgm:spPr/>
    </dgm:pt>
    <dgm:pt modelId="{9961E3E5-15A7-F948-BAA4-E3178F70BA4A}" type="pres">
      <dgm:prSet presAssocID="{344EFC9B-CA08-40F4-B930-573A0E5526AA}" presName="sibTrans" presStyleCnt="0"/>
      <dgm:spPr/>
    </dgm:pt>
    <dgm:pt modelId="{64EC1FD8-D050-6F4D-9816-B0B574F6380A}" type="pres">
      <dgm:prSet presAssocID="{0F3C2350-0CE9-4C0A-960B-0FA638DE8EB2}" presName="compositeNode" presStyleCnt="0">
        <dgm:presLayoutVars>
          <dgm:bulletEnabled val="1"/>
        </dgm:presLayoutVars>
      </dgm:prSet>
      <dgm:spPr/>
    </dgm:pt>
    <dgm:pt modelId="{5F3CED13-B3A1-274D-BFF8-A392B3CDE9A4}" type="pres">
      <dgm:prSet presAssocID="{0F3C2350-0CE9-4C0A-960B-0FA638DE8EB2}" presName="bgRect" presStyleLbl="alignNode1" presStyleIdx="3" presStyleCnt="4"/>
      <dgm:spPr/>
    </dgm:pt>
    <dgm:pt modelId="{CBFDD495-095A-C342-B68C-0C597533EFEA}" type="pres">
      <dgm:prSet presAssocID="{EBF6BF79-67DA-47AC-ACD7-DDBFB04F7B61}" presName="sibTransNodeRect" presStyleLbl="alignNode1" presStyleIdx="3" presStyleCnt="4">
        <dgm:presLayoutVars>
          <dgm:chMax val="0"/>
          <dgm:bulletEnabled val="1"/>
        </dgm:presLayoutVars>
      </dgm:prSet>
      <dgm:spPr/>
    </dgm:pt>
    <dgm:pt modelId="{74361E7E-30CA-304A-A48D-C39B65E196AA}" type="pres">
      <dgm:prSet presAssocID="{0F3C2350-0CE9-4C0A-960B-0FA638DE8EB2}" presName="nodeRect" presStyleLbl="alignNode1" presStyleIdx="3" presStyleCnt="4">
        <dgm:presLayoutVars>
          <dgm:bulletEnabled val="1"/>
        </dgm:presLayoutVars>
      </dgm:prSet>
      <dgm:spPr/>
    </dgm:pt>
  </dgm:ptLst>
  <dgm:cxnLst>
    <dgm:cxn modelId="{D143EE2C-44A9-C540-8624-668AC2956DCD}" type="presOf" srcId="{0F3C2350-0CE9-4C0A-960B-0FA638DE8EB2}" destId="{74361E7E-30CA-304A-A48D-C39B65E196AA}" srcOrd="1" destOrd="0" presId="urn:microsoft.com/office/officeart/2016/7/layout/LinearBlockProcessNumbered"/>
    <dgm:cxn modelId="{5B096F30-6FEA-2C45-8916-8912ADC9E7CC}" type="presOf" srcId="{11874D60-6F79-4BED-BDA2-19B2D74762F0}" destId="{2AD614AE-C35F-434F-8265-0614E242B412}" srcOrd="0" destOrd="1" presId="urn:microsoft.com/office/officeart/2016/7/layout/LinearBlockProcessNumbered"/>
    <dgm:cxn modelId="{499FB039-567B-A144-80A7-84BAF30E9387}" type="presOf" srcId="{344EFC9B-CA08-40F4-B930-573A0E5526AA}" destId="{541BFB98-A428-B843-BC4E-566409269101}" srcOrd="0" destOrd="0" presId="urn:microsoft.com/office/officeart/2016/7/layout/LinearBlockProcessNumbered"/>
    <dgm:cxn modelId="{B79C914D-45AE-584F-8B2C-9E3B337B6EF8}" type="presOf" srcId="{6FADFEFA-F48E-4A83-9CA0-5E0376E736C3}" destId="{E2490D97-9066-D84F-8F23-B259C52EA1D0}" srcOrd="0" destOrd="0" presId="urn:microsoft.com/office/officeart/2016/7/layout/LinearBlockProcessNumbered"/>
    <dgm:cxn modelId="{15C1B766-F0E1-644B-A2C2-8E2E0AEC8298}" type="presOf" srcId="{D4ECBF10-3EE3-4B24-AE2D-29F14CAB9A3C}" destId="{0AA242B2-354F-2743-89F5-ED5BB5173C7F}" srcOrd="0" destOrd="0" presId="urn:microsoft.com/office/officeart/2016/7/layout/LinearBlockProcessNumbered"/>
    <dgm:cxn modelId="{ADF9A472-3170-F14B-B523-DA0FEB3729F1}" type="presOf" srcId="{197EFCE2-7E7E-4FB5-9CC2-E0B0218BB0E5}" destId="{2AD614AE-C35F-434F-8265-0614E242B412}" srcOrd="1" destOrd="0" presId="urn:microsoft.com/office/officeart/2016/7/layout/LinearBlockProcessNumbered"/>
    <dgm:cxn modelId="{A241D275-182E-496C-93BB-0001492678F5}" srcId="{D4ECBF10-3EE3-4B24-AE2D-29F14CAB9A3C}" destId="{3872C4A4-F564-40F3-A591-48F4899ACEFA}" srcOrd="0" destOrd="0" parTransId="{C0E17592-2226-4BC3-AB76-C45E8952C26B}" sibTransId="{2A2E3D2E-8602-4DCC-A271-694029897240}"/>
    <dgm:cxn modelId="{B7FA2D78-C194-2145-954E-107CD51AA93C}" type="presOf" srcId="{97D4EA38-AE7B-4A23-9B55-7BD64FA8C61B}" destId="{E5E45747-B633-BD4F-9A46-4C28232B6374}" srcOrd="0" destOrd="1" presId="urn:microsoft.com/office/officeart/2016/7/layout/LinearBlockProcessNumbered"/>
    <dgm:cxn modelId="{D30A5D7E-391F-483B-8DC7-F1A2D6B9A796}" srcId="{0F3C2350-0CE9-4C0A-960B-0FA638DE8EB2}" destId="{AD766B13-0FA9-42C8-AAAA-FDE6EEC265C5}" srcOrd="0" destOrd="0" parTransId="{DA6F4943-1152-477D-A3C6-234A0BAE077F}" sibTransId="{3D9623D4-8A96-47B2-9424-23770A06A1E5}"/>
    <dgm:cxn modelId="{13BD4381-5BB0-474C-8D37-80970D86DFD1}" type="presOf" srcId="{B380F0F2-E4EC-4DD9-AA51-4323FF3F3A2C}" destId="{1CB7325C-A788-484E-ACEB-D67065110ECF}" srcOrd="0" destOrd="0" presId="urn:microsoft.com/office/officeart/2016/7/layout/LinearBlockProcessNumbered"/>
    <dgm:cxn modelId="{F2D83C8A-5028-6C44-B777-938A9E08D65E}" type="presOf" srcId="{AD766B13-0FA9-42C8-AAAA-FDE6EEC265C5}" destId="{74361E7E-30CA-304A-A48D-C39B65E196AA}" srcOrd="0" destOrd="1" presId="urn:microsoft.com/office/officeart/2016/7/layout/LinearBlockProcessNumbered"/>
    <dgm:cxn modelId="{626FFD9B-8506-42F4-A202-047BBABFA3C6}" srcId="{6FADFEFA-F48E-4A83-9CA0-5E0376E736C3}" destId="{197EFCE2-7E7E-4FB5-9CC2-E0B0218BB0E5}" srcOrd="2" destOrd="0" parTransId="{12468F9A-49B4-4353-9619-68E9E1CFBFE9}" sibTransId="{344EFC9B-CA08-40F4-B930-573A0E5526AA}"/>
    <dgm:cxn modelId="{D79FF4A2-AE99-2C4E-8C0F-53AC5C9D3FEE}" type="presOf" srcId="{197EFCE2-7E7E-4FB5-9CC2-E0B0218BB0E5}" destId="{2A556B9E-4883-4942-8BC3-F389EC6A8490}" srcOrd="0" destOrd="0" presId="urn:microsoft.com/office/officeart/2016/7/layout/LinearBlockProcessNumbered"/>
    <dgm:cxn modelId="{7CE735AE-8A62-4544-BB17-AD4B8D2B7929}" srcId="{50A4D6A9-EF9E-4A0F-A0AE-AE4421033DA6}" destId="{97D4EA38-AE7B-4A23-9B55-7BD64FA8C61B}" srcOrd="0" destOrd="0" parTransId="{636ED3C9-8531-42CE-80BC-11FB1D8F7ED9}" sibTransId="{D890756F-9B76-4191-B46B-7AB27810F809}"/>
    <dgm:cxn modelId="{2347F5B1-409A-2740-97F5-009C94E626DB}" type="presOf" srcId="{EBF6BF79-67DA-47AC-ACD7-DDBFB04F7B61}" destId="{CBFDD495-095A-C342-B68C-0C597533EFEA}" srcOrd="0" destOrd="0" presId="urn:microsoft.com/office/officeart/2016/7/layout/LinearBlockProcessNumbered"/>
    <dgm:cxn modelId="{0A7651C0-DBC6-4442-9394-2EDF90923C4B}" srcId="{6FADFEFA-F48E-4A83-9CA0-5E0376E736C3}" destId="{0F3C2350-0CE9-4C0A-960B-0FA638DE8EB2}" srcOrd="3" destOrd="0" parTransId="{0A117F95-C585-46C8-A93F-78243CA13BB5}" sibTransId="{EBF6BF79-67DA-47AC-ACD7-DDBFB04F7B61}"/>
    <dgm:cxn modelId="{9C6E70C2-F342-FF49-9E64-1E433FD4218D}" type="presOf" srcId="{58EB275F-1952-4B2C-AED2-8E29D8BF0C3D}" destId="{ECB2B3E0-75FC-DF48-830D-11559FBC6849}" srcOrd="0" destOrd="0" presId="urn:microsoft.com/office/officeart/2016/7/layout/LinearBlockProcessNumbered"/>
    <dgm:cxn modelId="{98F61FC4-6040-4344-A892-02B07E6E2AC8}" type="presOf" srcId="{0F3C2350-0CE9-4C0A-960B-0FA638DE8EB2}" destId="{5F3CED13-B3A1-274D-BFF8-A392B3CDE9A4}" srcOrd="0" destOrd="0" presId="urn:microsoft.com/office/officeart/2016/7/layout/LinearBlockProcessNumbered"/>
    <dgm:cxn modelId="{FDF90DD0-33ED-3743-81B1-DCD904FDF589}" type="presOf" srcId="{D4ECBF10-3EE3-4B24-AE2D-29F14CAB9A3C}" destId="{68C5150C-D7D9-774E-B48B-BF32BD074D64}" srcOrd="1" destOrd="0" presId="urn:microsoft.com/office/officeart/2016/7/layout/LinearBlockProcessNumbered"/>
    <dgm:cxn modelId="{33666ADB-AC24-3746-86FC-585C90D67B04}" type="presOf" srcId="{3872C4A4-F564-40F3-A591-48F4899ACEFA}" destId="{68C5150C-D7D9-774E-B48B-BF32BD074D64}" srcOrd="0" destOrd="1" presId="urn:microsoft.com/office/officeart/2016/7/layout/LinearBlockProcessNumbered"/>
    <dgm:cxn modelId="{B2E389E3-D661-475A-8328-579B7EE6445D}" srcId="{6FADFEFA-F48E-4A83-9CA0-5E0376E736C3}" destId="{50A4D6A9-EF9E-4A0F-A0AE-AE4421033DA6}" srcOrd="1" destOrd="0" parTransId="{19A25DE3-BB46-4173-BF95-BA211E819C8F}" sibTransId="{B380F0F2-E4EC-4DD9-AA51-4323FF3F3A2C}"/>
    <dgm:cxn modelId="{AD85B4E5-7A6F-4888-8A89-E4AD5A7F47BF}" srcId="{6FADFEFA-F48E-4A83-9CA0-5E0376E736C3}" destId="{D4ECBF10-3EE3-4B24-AE2D-29F14CAB9A3C}" srcOrd="0" destOrd="0" parTransId="{2E497F23-C0B5-4208-911A-78918345FB71}" sibTransId="{58EB275F-1952-4B2C-AED2-8E29D8BF0C3D}"/>
    <dgm:cxn modelId="{CABAF6E9-CA87-B44F-811A-67086A6FDED4}" type="presOf" srcId="{50A4D6A9-EF9E-4A0F-A0AE-AE4421033DA6}" destId="{CC7EA700-1614-0B4B-BFB2-13BB06352466}" srcOrd="0" destOrd="0" presId="urn:microsoft.com/office/officeart/2016/7/layout/LinearBlockProcessNumbered"/>
    <dgm:cxn modelId="{E6CE50F1-8CF0-4161-AD5C-41AED5E18791}" srcId="{197EFCE2-7E7E-4FB5-9CC2-E0B0218BB0E5}" destId="{11874D60-6F79-4BED-BDA2-19B2D74762F0}" srcOrd="0" destOrd="0" parTransId="{97B06FCE-345B-4040-B069-0F28AF48CA56}" sibTransId="{02F49715-6B68-481A-8159-C07A5A577B40}"/>
    <dgm:cxn modelId="{93AB17F9-32B4-FF46-9E0A-380E6A61692C}" type="presOf" srcId="{50A4D6A9-EF9E-4A0F-A0AE-AE4421033DA6}" destId="{E5E45747-B633-BD4F-9A46-4C28232B6374}" srcOrd="1" destOrd="0" presId="urn:microsoft.com/office/officeart/2016/7/layout/LinearBlockProcessNumbered"/>
    <dgm:cxn modelId="{C7746354-16F4-6A45-A365-0BE894E8D664}" type="presParOf" srcId="{E2490D97-9066-D84F-8F23-B259C52EA1D0}" destId="{E62E1491-8E64-A340-944F-971CD5EE20F6}" srcOrd="0" destOrd="0" presId="urn:microsoft.com/office/officeart/2016/7/layout/LinearBlockProcessNumbered"/>
    <dgm:cxn modelId="{296ECA85-EFDE-D64A-B753-4F684B51A0E0}" type="presParOf" srcId="{E62E1491-8E64-A340-944F-971CD5EE20F6}" destId="{0AA242B2-354F-2743-89F5-ED5BB5173C7F}" srcOrd="0" destOrd="0" presId="urn:microsoft.com/office/officeart/2016/7/layout/LinearBlockProcessNumbered"/>
    <dgm:cxn modelId="{452F108C-6556-4B43-A08E-19A65174A570}" type="presParOf" srcId="{E62E1491-8E64-A340-944F-971CD5EE20F6}" destId="{ECB2B3E0-75FC-DF48-830D-11559FBC6849}" srcOrd="1" destOrd="0" presId="urn:microsoft.com/office/officeart/2016/7/layout/LinearBlockProcessNumbered"/>
    <dgm:cxn modelId="{22FCFBE5-B9D6-F44A-A977-8BC79ED724EA}" type="presParOf" srcId="{E62E1491-8E64-A340-944F-971CD5EE20F6}" destId="{68C5150C-D7D9-774E-B48B-BF32BD074D64}" srcOrd="2" destOrd="0" presId="urn:microsoft.com/office/officeart/2016/7/layout/LinearBlockProcessNumbered"/>
    <dgm:cxn modelId="{1B67C8A9-769B-C540-B45A-0C2F59357A26}" type="presParOf" srcId="{E2490D97-9066-D84F-8F23-B259C52EA1D0}" destId="{3B35E71C-5CC4-EE4E-A5F2-6987B5CFE85B}" srcOrd="1" destOrd="0" presId="urn:microsoft.com/office/officeart/2016/7/layout/LinearBlockProcessNumbered"/>
    <dgm:cxn modelId="{1FF857B1-6302-0E4F-A824-957008619CD9}" type="presParOf" srcId="{E2490D97-9066-D84F-8F23-B259C52EA1D0}" destId="{D9D65D16-3F71-E846-8D63-3B211011F19A}" srcOrd="2" destOrd="0" presId="urn:microsoft.com/office/officeart/2016/7/layout/LinearBlockProcessNumbered"/>
    <dgm:cxn modelId="{AB2FF0F8-CA44-3A4B-97A2-E320F14133D1}" type="presParOf" srcId="{D9D65D16-3F71-E846-8D63-3B211011F19A}" destId="{CC7EA700-1614-0B4B-BFB2-13BB06352466}" srcOrd="0" destOrd="0" presId="urn:microsoft.com/office/officeart/2016/7/layout/LinearBlockProcessNumbered"/>
    <dgm:cxn modelId="{E5886422-9F85-6840-8323-0FA29C031808}" type="presParOf" srcId="{D9D65D16-3F71-E846-8D63-3B211011F19A}" destId="{1CB7325C-A788-484E-ACEB-D67065110ECF}" srcOrd="1" destOrd="0" presId="urn:microsoft.com/office/officeart/2016/7/layout/LinearBlockProcessNumbered"/>
    <dgm:cxn modelId="{C632CDFD-E770-E446-B4DE-C83B3C942F31}" type="presParOf" srcId="{D9D65D16-3F71-E846-8D63-3B211011F19A}" destId="{E5E45747-B633-BD4F-9A46-4C28232B6374}" srcOrd="2" destOrd="0" presId="urn:microsoft.com/office/officeart/2016/7/layout/LinearBlockProcessNumbered"/>
    <dgm:cxn modelId="{501C3701-EDE4-924A-802A-509819949055}" type="presParOf" srcId="{E2490D97-9066-D84F-8F23-B259C52EA1D0}" destId="{32D23C79-61A6-D847-9BB3-C467FF2679E7}" srcOrd="3" destOrd="0" presId="urn:microsoft.com/office/officeart/2016/7/layout/LinearBlockProcessNumbered"/>
    <dgm:cxn modelId="{D22203F8-90B6-9443-BFEC-C23CD309BE15}" type="presParOf" srcId="{E2490D97-9066-D84F-8F23-B259C52EA1D0}" destId="{7AD99E30-8FE2-F941-8D37-C3A686E6CB62}" srcOrd="4" destOrd="0" presId="urn:microsoft.com/office/officeart/2016/7/layout/LinearBlockProcessNumbered"/>
    <dgm:cxn modelId="{B8F3B9DC-56F9-F847-A1BD-53551EAEF83D}" type="presParOf" srcId="{7AD99E30-8FE2-F941-8D37-C3A686E6CB62}" destId="{2A556B9E-4883-4942-8BC3-F389EC6A8490}" srcOrd="0" destOrd="0" presId="urn:microsoft.com/office/officeart/2016/7/layout/LinearBlockProcessNumbered"/>
    <dgm:cxn modelId="{5BC89F28-9D3B-7D43-91DF-6A15E02DB615}" type="presParOf" srcId="{7AD99E30-8FE2-F941-8D37-C3A686E6CB62}" destId="{541BFB98-A428-B843-BC4E-566409269101}" srcOrd="1" destOrd="0" presId="urn:microsoft.com/office/officeart/2016/7/layout/LinearBlockProcessNumbered"/>
    <dgm:cxn modelId="{2469D7B5-205D-A54D-8786-C748A5886BA7}" type="presParOf" srcId="{7AD99E30-8FE2-F941-8D37-C3A686E6CB62}" destId="{2AD614AE-C35F-434F-8265-0614E242B412}" srcOrd="2" destOrd="0" presId="urn:microsoft.com/office/officeart/2016/7/layout/LinearBlockProcessNumbered"/>
    <dgm:cxn modelId="{FCAB8B11-7827-6640-9F88-876F4ACEF16D}" type="presParOf" srcId="{E2490D97-9066-D84F-8F23-B259C52EA1D0}" destId="{9961E3E5-15A7-F948-BAA4-E3178F70BA4A}" srcOrd="5" destOrd="0" presId="urn:microsoft.com/office/officeart/2016/7/layout/LinearBlockProcessNumbered"/>
    <dgm:cxn modelId="{27666249-8B0D-5E47-8258-8EC43EB55D74}" type="presParOf" srcId="{E2490D97-9066-D84F-8F23-B259C52EA1D0}" destId="{64EC1FD8-D050-6F4D-9816-B0B574F6380A}" srcOrd="6" destOrd="0" presId="urn:microsoft.com/office/officeart/2016/7/layout/LinearBlockProcessNumbered"/>
    <dgm:cxn modelId="{CD4F9250-EE99-4644-AE49-CBA78B1CC9CC}" type="presParOf" srcId="{64EC1FD8-D050-6F4D-9816-B0B574F6380A}" destId="{5F3CED13-B3A1-274D-BFF8-A392B3CDE9A4}" srcOrd="0" destOrd="0" presId="urn:microsoft.com/office/officeart/2016/7/layout/LinearBlockProcessNumbered"/>
    <dgm:cxn modelId="{60F13854-B66F-AC4B-98D5-0B3F4534322B}" type="presParOf" srcId="{64EC1FD8-D050-6F4D-9816-B0B574F6380A}" destId="{CBFDD495-095A-C342-B68C-0C597533EFEA}" srcOrd="1" destOrd="0" presId="urn:microsoft.com/office/officeart/2016/7/layout/LinearBlockProcessNumbered"/>
    <dgm:cxn modelId="{AC47A29C-BB93-8B42-B7C9-2C3345028ECF}" type="presParOf" srcId="{64EC1FD8-D050-6F4D-9816-B0B574F6380A}" destId="{74361E7E-30CA-304A-A48D-C39B65E196A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CE0E0-10EA-1E4B-AD53-C1DC554BC4E5}">
      <dsp:nvSpPr>
        <dsp:cNvPr id="0" name=""/>
        <dsp:cNvSpPr/>
      </dsp:nvSpPr>
      <dsp:spPr>
        <a:xfrm>
          <a:off x="1291" y="409744"/>
          <a:ext cx="4531703" cy="28776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58DFDFC-8310-9B4E-9C6B-169537DAC628}">
      <dsp:nvSpPr>
        <dsp:cNvPr id="0" name=""/>
        <dsp:cNvSpPr/>
      </dsp:nvSpPr>
      <dsp:spPr>
        <a:xfrm>
          <a:off x="504813" y="888091"/>
          <a:ext cx="4531703" cy="287763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Using the </a:t>
          </a:r>
          <a:r>
            <a:rPr lang="en-GB" sz="2100" b="1" kern="1200"/>
            <a:t>Haversine function</a:t>
          </a:r>
          <a:r>
            <a:rPr lang="en-GB" sz="2100" kern="1200"/>
            <a:t> I was able to calculate the distance between each venue and the respective neighbourhood.</a:t>
          </a:r>
          <a:endParaRPr lang="en-US" sz="2100" kern="1200"/>
        </a:p>
      </dsp:txBody>
      <dsp:txXfrm>
        <a:off x="589096" y="972374"/>
        <a:ext cx="4363137" cy="2709065"/>
      </dsp:txXfrm>
    </dsp:sp>
    <dsp:sp modelId="{25B9D324-BA7B-E047-888C-44FFFE3A63F9}">
      <dsp:nvSpPr>
        <dsp:cNvPr id="0" name=""/>
        <dsp:cNvSpPr/>
      </dsp:nvSpPr>
      <dsp:spPr>
        <a:xfrm>
          <a:off x="5540040" y="409744"/>
          <a:ext cx="4531703" cy="28776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7214DB0-46FF-174F-989A-8509666E6045}">
      <dsp:nvSpPr>
        <dsp:cNvPr id="0" name=""/>
        <dsp:cNvSpPr/>
      </dsp:nvSpPr>
      <dsp:spPr>
        <a:xfrm>
          <a:off x="6043562" y="888091"/>
          <a:ext cx="4531703" cy="287763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If stuck between a choice of locations or unsure if a nightclub would be better than a pub, using distance can make the decision easier for BrightMindsDS. The more information you can give to a client the better the relationship will be.</a:t>
          </a:r>
          <a:endParaRPr lang="en-US" sz="2100" kern="1200"/>
        </a:p>
      </dsp:txBody>
      <dsp:txXfrm>
        <a:off x="6127845" y="972374"/>
        <a:ext cx="4363137" cy="27090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242B2-354F-2743-89F5-ED5BB5173C7F}">
      <dsp:nvSpPr>
        <dsp:cNvPr id="0" name=""/>
        <dsp:cNvSpPr/>
      </dsp:nvSpPr>
      <dsp:spPr>
        <a:xfrm>
          <a:off x="194" y="175769"/>
          <a:ext cx="2346712" cy="281605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1803" tIns="0" rIns="231803" bIns="330200" numCol="1" spcCol="1270" anchor="t" anchorCtr="0">
          <a:noAutofit/>
        </a:bodyPr>
        <a:lstStyle/>
        <a:p>
          <a:pPr marL="0" lvl="0" indent="0" algn="l" defTabSz="755650">
            <a:lnSpc>
              <a:spcPct val="90000"/>
            </a:lnSpc>
            <a:spcBef>
              <a:spcPct val="0"/>
            </a:spcBef>
            <a:spcAft>
              <a:spcPct val="35000"/>
            </a:spcAft>
            <a:buNone/>
          </a:pPr>
          <a:r>
            <a:rPr lang="en-US" sz="1700" kern="1200"/>
            <a:t>Select</a:t>
          </a:r>
        </a:p>
        <a:p>
          <a:pPr marL="114300" lvl="1" indent="-114300" algn="l" defTabSz="577850">
            <a:lnSpc>
              <a:spcPct val="90000"/>
            </a:lnSpc>
            <a:spcBef>
              <a:spcPct val="0"/>
            </a:spcBef>
            <a:spcAft>
              <a:spcPct val="15000"/>
            </a:spcAft>
            <a:buChar char="•"/>
          </a:pPr>
          <a:r>
            <a:rPr lang="en-US" sz="1300" kern="1200"/>
            <a:t>Select K (i.e. 2) random points as cluster centers called centroids</a:t>
          </a:r>
        </a:p>
      </dsp:txBody>
      <dsp:txXfrm>
        <a:off x="194" y="1302191"/>
        <a:ext cx="2346712" cy="1689633"/>
      </dsp:txXfrm>
    </dsp:sp>
    <dsp:sp modelId="{ECB2B3E0-75FC-DF48-830D-11559FBC6849}">
      <dsp:nvSpPr>
        <dsp:cNvPr id="0" name=""/>
        <dsp:cNvSpPr/>
      </dsp:nvSpPr>
      <dsp:spPr>
        <a:xfrm>
          <a:off x="194" y="175769"/>
          <a:ext cx="2346712" cy="1126422"/>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1803" tIns="165100" rIns="231803" bIns="165100" numCol="1" spcCol="1270" anchor="ctr" anchorCtr="0">
          <a:noAutofit/>
        </a:bodyPr>
        <a:lstStyle/>
        <a:p>
          <a:pPr marL="0" lvl="0" indent="0" algn="l" defTabSz="2622550">
            <a:lnSpc>
              <a:spcPct val="90000"/>
            </a:lnSpc>
            <a:spcBef>
              <a:spcPct val="0"/>
            </a:spcBef>
            <a:spcAft>
              <a:spcPct val="35000"/>
            </a:spcAft>
            <a:buNone/>
          </a:pPr>
          <a:r>
            <a:rPr lang="en-US" sz="5900" kern="1200"/>
            <a:t>01</a:t>
          </a:r>
        </a:p>
      </dsp:txBody>
      <dsp:txXfrm>
        <a:off x="194" y="175769"/>
        <a:ext cx="2346712" cy="1126422"/>
      </dsp:txXfrm>
    </dsp:sp>
    <dsp:sp modelId="{CC7EA700-1614-0B4B-BFB2-13BB06352466}">
      <dsp:nvSpPr>
        <dsp:cNvPr id="0" name=""/>
        <dsp:cNvSpPr/>
      </dsp:nvSpPr>
      <dsp:spPr>
        <a:xfrm>
          <a:off x="2534643" y="175769"/>
          <a:ext cx="2346712" cy="2816055"/>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1803" tIns="0" rIns="231803" bIns="330200" numCol="1" spcCol="1270" anchor="t" anchorCtr="0">
          <a:noAutofit/>
        </a:bodyPr>
        <a:lstStyle/>
        <a:p>
          <a:pPr marL="0" lvl="0" indent="0" algn="l" defTabSz="755650">
            <a:lnSpc>
              <a:spcPct val="90000"/>
            </a:lnSpc>
            <a:spcBef>
              <a:spcPct val="0"/>
            </a:spcBef>
            <a:spcAft>
              <a:spcPct val="35000"/>
            </a:spcAft>
            <a:buNone/>
          </a:pPr>
          <a:r>
            <a:rPr lang="en-US" sz="1700" kern="1200"/>
            <a:t>Assign</a:t>
          </a:r>
        </a:p>
        <a:p>
          <a:pPr marL="114300" lvl="1" indent="-114300" algn="l" defTabSz="577850">
            <a:lnSpc>
              <a:spcPct val="90000"/>
            </a:lnSpc>
            <a:spcBef>
              <a:spcPct val="0"/>
            </a:spcBef>
            <a:spcAft>
              <a:spcPct val="15000"/>
            </a:spcAft>
            <a:buChar char="•"/>
          </a:pPr>
          <a:r>
            <a:rPr lang="en-US" sz="1300" kern="1200"/>
            <a:t>Assign each data point to the closest cluster by calculating its distance with respect to each centroid</a:t>
          </a:r>
        </a:p>
      </dsp:txBody>
      <dsp:txXfrm>
        <a:off x="2534643" y="1302191"/>
        <a:ext cx="2346712" cy="1689633"/>
      </dsp:txXfrm>
    </dsp:sp>
    <dsp:sp modelId="{1CB7325C-A788-484E-ACEB-D67065110ECF}">
      <dsp:nvSpPr>
        <dsp:cNvPr id="0" name=""/>
        <dsp:cNvSpPr/>
      </dsp:nvSpPr>
      <dsp:spPr>
        <a:xfrm>
          <a:off x="2534643" y="175769"/>
          <a:ext cx="2346712" cy="1126422"/>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1803" tIns="165100" rIns="231803" bIns="165100" numCol="1" spcCol="1270" anchor="ctr" anchorCtr="0">
          <a:noAutofit/>
        </a:bodyPr>
        <a:lstStyle/>
        <a:p>
          <a:pPr marL="0" lvl="0" indent="0" algn="l" defTabSz="2622550">
            <a:lnSpc>
              <a:spcPct val="90000"/>
            </a:lnSpc>
            <a:spcBef>
              <a:spcPct val="0"/>
            </a:spcBef>
            <a:spcAft>
              <a:spcPct val="35000"/>
            </a:spcAft>
            <a:buNone/>
          </a:pPr>
          <a:r>
            <a:rPr lang="en-US" sz="5900" kern="1200"/>
            <a:t>02</a:t>
          </a:r>
        </a:p>
      </dsp:txBody>
      <dsp:txXfrm>
        <a:off x="2534643" y="175769"/>
        <a:ext cx="2346712" cy="1126422"/>
      </dsp:txXfrm>
    </dsp:sp>
    <dsp:sp modelId="{2A556B9E-4883-4942-8BC3-F389EC6A8490}">
      <dsp:nvSpPr>
        <dsp:cNvPr id="0" name=""/>
        <dsp:cNvSpPr/>
      </dsp:nvSpPr>
      <dsp:spPr>
        <a:xfrm>
          <a:off x="5069093" y="175769"/>
          <a:ext cx="2346712" cy="2816055"/>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1803" tIns="0" rIns="231803" bIns="330200" numCol="1" spcCol="1270" anchor="t" anchorCtr="0">
          <a:noAutofit/>
        </a:bodyPr>
        <a:lstStyle/>
        <a:p>
          <a:pPr marL="0" lvl="0" indent="0" algn="l" defTabSz="755650">
            <a:lnSpc>
              <a:spcPct val="90000"/>
            </a:lnSpc>
            <a:spcBef>
              <a:spcPct val="0"/>
            </a:spcBef>
            <a:spcAft>
              <a:spcPct val="35000"/>
            </a:spcAft>
            <a:buNone/>
          </a:pPr>
          <a:r>
            <a:rPr lang="en-US" sz="1700" kern="1200"/>
            <a:t>Determine</a:t>
          </a:r>
        </a:p>
        <a:p>
          <a:pPr marL="114300" lvl="1" indent="-114300" algn="l" defTabSz="577850">
            <a:lnSpc>
              <a:spcPct val="90000"/>
            </a:lnSpc>
            <a:spcBef>
              <a:spcPct val="0"/>
            </a:spcBef>
            <a:spcAft>
              <a:spcPct val="15000"/>
            </a:spcAft>
            <a:buChar char="•"/>
          </a:pPr>
          <a:r>
            <a:rPr lang="en-US" sz="1300" kern="1200"/>
            <a:t>Determine the new cluster center by computing the average of the assigned points</a:t>
          </a:r>
        </a:p>
      </dsp:txBody>
      <dsp:txXfrm>
        <a:off x="5069093" y="1302191"/>
        <a:ext cx="2346712" cy="1689633"/>
      </dsp:txXfrm>
    </dsp:sp>
    <dsp:sp modelId="{541BFB98-A428-B843-BC4E-566409269101}">
      <dsp:nvSpPr>
        <dsp:cNvPr id="0" name=""/>
        <dsp:cNvSpPr/>
      </dsp:nvSpPr>
      <dsp:spPr>
        <a:xfrm>
          <a:off x="5069093" y="175769"/>
          <a:ext cx="2346712" cy="1126422"/>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1803" tIns="165100" rIns="231803" bIns="165100" numCol="1" spcCol="1270" anchor="ctr" anchorCtr="0">
          <a:noAutofit/>
        </a:bodyPr>
        <a:lstStyle/>
        <a:p>
          <a:pPr marL="0" lvl="0" indent="0" algn="l" defTabSz="2622550">
            <a:lnSpc>
              <a:spcPct val="90000"/>
            </a:lnSpc>
            <a:spcBef>
              <a:spcPct val="0"/>
            </a:spcBef>
            <a:spcAft>
              <a:spcPct val="35000"/>
            </a:spcAft>
            <a:buNone/>
          </a:pPr>
          <a:r>
            <a:rPr lang="en-US" sz="5900" kern="1200"/>
            <a:t>03</a:t>
          </a:r>
        </a:p>
      </dsp:txBody>
      <dsp:txXfrm>
        <a:off x="5069093" y="175769"/>
        <a:ext cx="2346712" cy="1126422"/>
      </dsp:txXfrm>
    </dsp:sp>
    <dsp:sp modelId="{5F3CED13-B3A1-274D-BFF8-A392B3CDE9A4}">
      <dsp:nvSpPr>
        <dsp:cNvPr id="0" name=""/>
        <dsp:cNvSpPr/>
      </dsp:nvSpPr>
      <dsp:spPr>
        <a:xfrm>
          <a:off x="7603543" y="175769"/>
          <a:ext cx="2346712" cy="2816055"/>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1803" tIns="0" rIns="231803" bIns="330200" numCol="1" spcCol="1270" anchor="t" anchorCtr="0">
          <a:noAutofit/>
        </a:bodyPr>
        <a:lstStyle/>
        <a:p>
          <a:pPr marL="0" lvl="0" indent="0" algn="l" defTabSz="755650">
            <a:lnSpc>
              <a:spcPct val="90000"/>
            </a:lnSpc>
            <a:spcBef>
              <a:spcPct val="0"/>
            </a:spcBef>
            <a:spcAft>
              <a:spcPct val="35000"/>
            </a:spcAft>
            <a:buNone/>
          </a:pPr>
          <a:r>
            <a:rPr lang="en-US" sz="1700" kern="1200"/>
            <a:t>Repeat</a:t>
          </a:r>
        </a:p>
        <a:p>
          <a:pPr marL="114300" lvl="1" indent="-114300" algn="l" defTabSz="577850">
            <a:lnSpc>
              <a:spcPct val="90000"/>
            </a:lnSpc>
            <a:spcBef>
              <a:spcPct val="0"/>
            </a:spcBef>
            <a:spcAft>
              <a:spcPct val="15000"/>
            </a:spcAft>
            <a:buChar char="•"/>
          </a:pPr>
          <a:r>
            <a:rPr lang="en-US" sz="1300" kern="1200"/>
            <a:t>Repeat steps 2 and 3 until none of the cluster assignments change</a:t>
          </a:r>
        </a:p>
      </dsp:txBody>
      <dsp:txXfrm>
        <a:off x="7603543" y="1302191"/>
        <a:ext cx="2346712" cy="1689633"/>
      </dsp:txXfrm>
    </dsp:sp>
    <dsp:sp modelId="{CBFDD495-095A-C342-B68C-0C597533EFEA}">
      <dsp:nvSpPr>
        <dsp:cNvPr id="0" name=""/>
        <dsp:cNvSpPr/>
      </dsp:nvSpPr>
      <dsp:spPr>
        <a:xfrm>
          <a:off x="7603543" y="175769"/>
          <a:ext cx="2346712" cy="1126422"/>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1803" tIns="165100" rIns="231803" bIns="165100" numCol="1" spcCol="1270" anchor="ctr" anchorCtr="0">
          <a:noAutofit/>
        </a:bodyPr>
        <a:lstStyle/>
        <a:p>
          <a:pPr marL="0" lvl="0" indent="0" algn="l" defTabSz="2622550">
            <a:lnSpc>
              <a:spcPct val="90000"/>
            </a:lnSpc>
            <a:spcBef>
              <a:spcPct val="0"/>
            </a:spcBef>
            <a:spcAft>
              <a:spcPct val="35000"/>
            </a:spcAft>
            <a:buNone/>
          </a:pPr>
          <a:r>
            <a:rPr lang="en-US" sz="5900" kern="1200"/>
            <a:t>04</a:t>
          </a:r>
        </a:p>
      </dsp:txBody>
      <dsp:txXfrm>
        <a:off x="7603543" y="175769"/>
        <a:ext cx="2346712" cy="11264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GB"/>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smtClean="0"/>
              <a:pPr/>
              <a:t>3/11/20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35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7841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993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505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3561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901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GB"/>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0425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7129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3651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GB"/>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7796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GB"/>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t>3/11/20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5662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smtClean="0"/>
              <a:pPr/>
              <a:t>3/11/20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5639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rosettacode.org/wiki/Haversine_formul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s://towardsdatascience.com/machine-learning-algorithms-part-9-k-means-example-in-python-f2ad05ed520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blueprintinteriors.com/office-work-caf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n.wikipedia.org/wiki/List_of_areas_of_London"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mbymontcalm.co.uk/blog/all-you-need-to-know-about-east-london-tech-city/" TargetMode="External"/><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4219D-7D5E-B749-8501-90635E0763FF}"/>
              </a:ext>
            </a:extLst>
          </p:cNvPr>
          <p:cNvSpPr>
            <a:spLocks noGrp="1"/>
          </p:cNvSpPr>
          <p:nvPr>
            <p:ph type="ctrTitle"/>
          </p:nvPr>
        </p:nvSpPr>
        <p:spPr/>
        <p:txBody>
          <a:bodyPr/>
          <a:lstStyle/>
          <a:p>
            <a:r>
              <a:rPr lang="en-US" dirty="0"/>
              <a:t>Coursera Capstone Project</a:t>
            </a:r>
          </a:p>
        </p:txBody>
      </p:sp>
      <p:sp>
        <p:nvSpPr>
          <p:cNvPr id="3" name="Subtitle 2">
            <a:extLst>
              <a:ext uri="{FF2B5EF4-FFF2-40B4-BE49-F238E27FC236}">
                <a16:creationId xmlns:a16="http://schemas.microsoft.com/office/drawing/2014/main" id="{0D6FE93E-179F-0C47-8F00-C523F3EC2467}"/>
              </a:ext>
            </a:extLst>
          </p:cNvPr>
          <p:cNvSpPr>
            <a:spLocks noGrp="1"/>
          </p:cNvSpPr>
          <p:nvPr>
            <p:ph type="subTitle" idx="1"/>
          </p:nvPr>
        </p:nvSpPr>
        <p:spPr/>
        <p:txBody>
          <a:bodyPr/>
          <a:lstStyle/>
          <a:p>
            <a:r>
              <a:rPr lang="en-GB" dirty="0"/>
              <a:t>Battle of the Neighbourhoods – Week 2 </a:t>
            </a:r>
          </a:p>
        </p:txBody>
      </p:sp>
    </p:spTree>
    <p:extLst>
      <p:ext uri="{BB962C8B-B14F-4D97-AF65-F5344CB8AC3E}">
        <p14:creationId xmlns:p14="http://schemas.microsoft.com/office/powerpoint/2010/main" val="3361072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20A234D-B9A4-4358-82C4-55B27FDC0E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D6AD3151-F96E-4F8D-9B74-990ABE183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B3504A37-677D-4553-961E-C8504E1AD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1A9F12C-7B47-41B8-9DF3-74E2A725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AB64BA4D-764E-43AA-B546-158AAB0F2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C13AB19E-C06F-42CE-8C07-8BCE182DA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057D2BFA-CF18-4381-89A7-ED3624346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D4C422A6-48B9-4629-8FEF-0AA2FCF8A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44431652-9C96-4555-8585-20ACDFB2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BA82E172-9439-4927-ABE2-364FD3AA9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9137DE69-451C-4993-8AF3-1DDDD1751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430B95C1-206E-4B3D-85F7-10E2EE73C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3D23E2F8-938B-4A52-B35F-94F1331E9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A7371A20-A9C7-40DA-BE71-2D23D3F8F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AD5A9C0B-2DF6-47B7-B7F4-DC52B4665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AA3FFED2-A833-473E-869C-C67C78EF1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DD3136B0-EC59-42D1-AED9-1E7B23AE0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516A793C-A2AA-409E-9AFD-31EBC9918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A91A9330-6EF3-4068-9E05-EFD9E5814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363F339A-2F0F-497A-9A97-6E1D4A38A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4BF14AA4-98BB-49F7-8A26-B9611695CB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769B412D-486A-40AE-AD13-012CFC18C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05FE3073-1BF6-4D01-B519-32947061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0144938A-7410-4F44-8642-3F1272DE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0"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8"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7" name="Freeform: Shape 56">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34F29-57FB-D14C-9196-29BD10F7F7D0}"/>
              </a:ext>
            </a:extLst>
          </p:cNvPr>
          <p:cNvSpPr>
            <a:spLocks noGrp="1"/>
          </p:cNvSpPr>
          <p:nvPr>
            <p:ph type="title"/>
          </p:nvPr>
        </p:nvSpPr>
        <p:spPr>
          <a:xfrm>
            <a:off x="2616277" y="2061838"/>
            <a:ext cx="6959446" cy="1662475"/>
          </a:xfrm>
        </p:spPr>
        <p:txBody>
          <a:bodyPr vert="horz" lIns="228600" tIns="228600" rIns="228600" bIns="0" rtlCol="0" anchor="b">
            <a:normAutofit/>
          </a:bodyPr>
          <a:lstStyle/>
          <a:p>
            <a:pPr>
              <a:lnSpc>
                <a:spcPct val="80000"/>
              </a:lnSpc>
            </a:pPr>
            <a:r>
              <a:rPr lang="en-US" sz="4800"/>
              <a:t>Methodology</a:t>
            </a:r>
          </a:p>
        </p:txBody>
      </p:sp>
    </p:spTree>
    <p:extLst>
      <p:ext uri="{BB962C8B-B14F-4D97-AF65-F5344CB8AC3E}">
        <p14:creationId xmlns:p14="http://schemas.microsoft.com/office/powerpoint/2010/main" val="282724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4000"/>
                <a:lumMod val="116000"/>
              </a:schemeClr>
            </a:gs>
            <a:gs pos="100000">
              <a:schemeClr val="bg2">
                <a:tint val="98000"/>
                <a:shade val="86000"/>
                <a:satMod val="90000"/>
                <a:lumMod val="88000"/>
              </a:schemeClr>
            </a:gs>
          </a:gsLst>
          <a:path path="circle">
            <a:fillToRect l="50000" t="15000" r="50000" b="169000"/>
          </a:path>
        </a:gradFill>
        <a:effectLst/>
      </p:bgPr>
    </p:bg>
    <p:spTree>
      <p:nvGrpSpPr>
        <p:cNvPr id="1" name=""/>
        <p:cNvGrpSpPr/>
        <p:nvPr/>
      </p:nvGrpSpPr>
      <p:grpSpPr>
        <a:xfrm>
          <a:off x="0" y="0"/>
          <a:ext cx="0" cy="0"/>
          <a:chOff x="0" y="0"/>
          <a:chExt cx="0" cy="0"/>
        </a:xfrm>
      </p:grpSpPr>
      <p:sp useBgFill="1">
        <p:nvSpPr>
          <p:cNvPr id="85" name="Rectangle 11">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13">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87"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3"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4"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08" name="Rectangle 36">
            <a:extLst>
              <a:ext uri="{FF2B5EF4-FFF2-40B4-BE49-F238E27FC236}">
                <a16:creationId xmlns:a16="http://schemas.microsoft.com/office/drawing/2014/main" id="{8C244A1F-7C11-45E7-AB98-65851A650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1348"/>
            <a:ext cx="12192000" cy="5600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936A6E26-3637-6240-8F22-05DC3C04C6FB}"/>
              </a:ext>
            </a:extLst>
          </p:cNvPr>
          <p:cNvPicPr>
            <a:picLocks noChangeAspect="1"/>
          </p:cNvPicPr>
          <p:nvPr/>
        </p:nvPicPr>
        <p:blipFill>
          <a:blip r:embed="rId2"/>
          <a:stretch>
            <a:fillRect/>
          </a:stretch>
        </p:blipFill>
        <p:spPr>
          <a:xfrm>
            <a:off x="1570" y="1808853"/>
            <a:ext cx="6028821" cy="357207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42D5B9A-586B-8040-A4D5-50CEAB7935F7}"/>
              </a:ext>
            </a:extLst>
          </p:cNvPr>
          <p:cNvPicPr>
            <a:picLocks noChangeAspect="1"/>
          </p:cNvPicPr>
          <p:nvPr/>
        </p:nvPicPr>
        <p:blipFill rotWithShape="1">
          <a:blip r:embed="rId3"/>
          <a:srcRect r="14085"/>
          <a:stretch/>
        </p:blipFill>
        <p:spPr>
          <a:xfrm>
            <a:off x="6160029" y="3618201"/>
            <a:ext cx="5436594" cy="1898362"/>
          </a:xfrm>
          <a:prstGeom prst="rect">
            <a:avLst/>
          </a:prstGeom>
        </p:spPr>
      </p:pic>
      <p:sp>
        <p:nvSpPr>
          <p:cNvPr id="3" name="Content Placeholder 2">
            <a:extLst>
              <a:ext uri="{FF2B5EF4-FFF2-40B4-BE49-F238E27FC236}">
                <a16:creationId xmlns:a16="http://schemas.microsoft.com/office/drawing/2014/main" id="{5228BE52-CA46-AC4A-819B-D19D817FB570}"/>
              </a:ext>
            </a:extLst>
          </p:cNvPr>
          <p:cNvSpPr>
            <a:spLocks noGrp="1"/>
          </p:cNvSpPr>
          <p:nvPr>
            <p:ph idx="4294967295"/>
          </p:nvPr>
        </p:nvSpPr>
        <p:spPr>
          <a:xfrm>
            <a:off x="5910264" y="796925"/>
            <a:ext cx="6138778" cy="2576166"/>
          </a:xfrm>
        </p:spPr>
        <p:txBody>
          <a:bodyPr>
            <a:normAutofit fontScale="85000" lnSpcReduction="20000"/>
          </a:bodyPr>
          <a:lstStyle/>
          <a:p>
            <a:pPr marL="0" indent="0">
              <a:lnSpc>
                <a:spcPct val="110000"/>
              </a:lnSpc>
              <a:buNone/>
            </a:pPr>
            <a:endParaRPr lang="en-GB" sz="1100" dirty="0"/>
          </a:p>
          <a:p>
            <a:pPr>
              <a:lnSpc>
                <a:spcPct val="110000"/>
              </a:lnSpc>
            </a:pPr>
            <a:r>
              <a:rPr lang="en-GB" dirty="0"/>
              <a:t>I started by breaking the data down by neighbourhoods; looking at how many venues are in each location. This shows which areas of London may have more going on compared to quieter settings with less to do.</a:t>
            </a:r>
          </a:p>
          <a:p>
            <a:pPr>
              <a:lnSpc>
                <a:spcPct val="110000"/>
              </a:lnSpc>
            </a:pPr>
            <a:r>
              <a:rPr lang="en-GB" dirty="0"/>
              <a:t>Looking back at the requirements set out by BrightMindsDS I can assess whether they are realistic, fortunately, all venues fitting the criteria listed by the company had a high total count across East London.</a:t>
            </a:r>
          </a:p>
          <a:p>
            <a:pPr>
              <a:lnSpc>
                <a:spcPct val="110000"/>
              </a:lnSpc>
            </a:pPr>
            <a:r>
              <a:rPr lang="en-GB" dirty="0"/>
              <a:t>Creating a bar chat, this made it easier to visualise.</a:t>
            </a:r>
          </a:p>
          <a:p>
            <a:pPr>
              <a:lnSpc>
                <a:spcPct val="110000"/>
              </a:lnSpc>
            </a:pPr>
            <a:endParaRPr lang="en-US" sz="1100" dirty="0"/>
          </a:p>
        </p:txBody>
      </p:sp>
    </p:spTree>
    <p:extLst>
      <p:ext uri="{BB962C8B-B14F-4D97-AF65-F5344CB8AC3E}">
        <p14:creationId xmlns:p14="http://schemas.microsoft.com/office/powerpoint/2010/main" val="2832991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7" name="Group 68">
            <a:extLst>
              <a:ext uri="{FF2B5EF4-FFF2-40B4-BE49-F238E27FC236}">
                <a16:creationId xmlns:a16="http://schemas.microsoft.com/office/drawing/2014/main" id="{FD77BF60-CC87-4027-B3A1-21222A987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0" name="Freeform 5">
              <a:extLst>
                <a:ext uri="{FF2B5EF4-FFF2-40B4-BE49-F238E27FC236}">
                  <a16:creationId xmlns:a16="http://schemas.microsoft.com/office/drawing/2014/main" id="{39E3CBF9-BAA3-4654-9C20-8457916C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6">
              <a:extLst>
                <a:ext uri="{FF2B5EF4-FFF2-40B4-BE49-F238E27FC236}">
                  <a16:creationId xmlns:a16="http://schemas.microsoft.com/office/drawing/2014/main" id="{DF86235A-7821-4C9B-B00C-A6D4997EA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7">
              <a:extLst>
                <a:ext uri="{FF2B5EF4-FFF2-40B4-BE49-F238E27FC236}">
                  <a16:creationId xmlns:a16="http://schemas.microsoft.com/office/drawing/2014/main" id="{DE04CFF3-0067-40C4-A502-FD43E6373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8">
              <a:extLst>
                <a:ext uri="{FF2B5EF4-FFF2-40B4-BE49-F238E27FC236}">
                  <a16:creationId xmlns:a16="http://schemas.microsoft.com/office/drawing/2014/main" id="{3037DCE4-244D-4455-814F-C32C5AAF0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4" name="Freeform 9">
              <a:extLst>
                <a:ext uri="{FF2B5EF4-FFF2-40B4-BE49-F238E27FC236}">
                  <a16:creationId xmlns:a16="http://schemas.microsoft.com/office/drawing/2014/main" id="{BB37AF1A-E10D-47F9-8CB6-CAC43089D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5" name="Freeform 10">
              <a:extLst>
                <a:ext uri="{FF2B5EF4-FFF2-40B4-BE49-F238E27FC236}">
                  <a16:creationId xmlns:a16="http://schemas.microsoft.com/office/drawing/2014/main" id="{80286243-26F2-40E9-83FD-D4200A16FF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1">
              <a:extLst>
                <a:ext uri="{FF2B5EF4-FFF2-40B4-BE49-F238E27FC236}">
                  <a16:creationId xmlns:a16="http://schemas.microsoft.com/office/drawing/2014/main" id="{D90A700B-85BC-45F8-9652-72A72176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2">
              <a:extLst>
                <a:ext uri="{FF2B5EF4-FFF2-40B4-BE49-F238E27FC236}">
                  <a16:creationId xmlns:a16="http://schemas.microsoft.com/office/drawing/2014/main" id="{BA84F2EA-FBDD-4B0B-8EEB-3112A0234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3">
              <a:extLst>
                <a:ext uri="{FF2B5EF4-FFF2-40B4-BE49-F238E27FC236}">
                  <a16:creationId xmlns:a16="http://schemas.microsoft.com/office/drawing/2014/main" id="{2B14D210-D95B-44BE-94CF-B8A899AFC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4">
              <a:extLst>
                <a:ext uri="{FF2B5EF4-FFF2-40B4-BE49-F238E27FC236}">
                  <a16:creationId xmlns:a16="http://schemas.microsoft.com/office/drawing/2014/main" id="{C97AA8A3-5D0D-4295-B878-4876554FD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5">
              <a:extLst>
                <a:ext uri="{FF2B5EF4-FFF2-40B4-BE49-F238E27FC236}">
                  <a16:creationId xmlns:a16="http://schemas.microsoft.com/office/drawing/2014/main" id="{DA6907CB-7510-4979-A274-5F202AC4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6">
              <a:extLst>
                <a:ext uri="{FF2B5EF4-FFF2-40B4-BE49-F238E27FC236}">
                  <a16:creationId xmlns:a16="http://schemas.microsoft.com/office/drawing/2014/main" id="{CDC01392-803F-446A-B518-EE3CA21A7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7">
              <a:extLst>
                <a:ext uri="{FF2B5EF4-FFF2-40B4-BE49-F238E27FC236}">
                  <a16:creationId xmlns:a16="http://schemas.microsoft.com/office/drawing/2014/main" id="{648F6318-9253-44DE-9F80-3AAA08F15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8">
              <a:extLst>
                <a:ext uri="{FF2B5EF4-FFF2-40B4-BE49-F238E27FC236}">
                  <a16:creationId xmlns:a16="http://schemas.microsoft.com/office/drawing/2014/main" id="{2AEF689E-C7B9-4F8D-905C-142D1FC6F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9">
              <a:extLst>
                <a:ext uri="{FF2B5EF4-FFF2-40B4-BE49-F238E27FC236}">
                  <a16:creationId xmlns:a16="http://schemas.microsoft.com/office/drawing/2014/main" id="{7FC3467E-0EFC-4845-B9D9-015017B4E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0">
              <a:extLst>
                <a:ext uri="{FF2B5EF4-FFF2-40B4-BE49-F238E27FC236}">
                  <a16:creationId xmlns:a16="http://schemas.microsoft.com/office/drawing/2014/main" id="{7C220884-350B-4680-B923-7DD73FCBE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6" name="Freeform 21">
              <a:extLst>
                <a:ext uri="{FF2B5EF4-FFF2-40B4-BE49-F238E27FC236}">
                  <a16:creationId xmlns:a16="http://schemas.microsoft.com/office/drawing/2014/main" id="{0A1E7EC2-949A-4D2A-8140-AD021D38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7" name="Freeform 22">
              <a:extLst>
                <a:ext uri="{FF2B5EF4-FFF2-40B4-BE49-F238E27FC236}">
                  <a16:creationId xmlns:a16="http://schemas.microsoft.com/office/drawing/2014/main" id="{5464AFDF-444D-41C6-866D-234594CB5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23">
              <a:extLst>
                <a:ext uri="{FF2B5EF4-FFF2-40B4-BE49-F238E27FC236}">
                  <a16:creationId xmlns:a16="http://schemas.microsoft.com/office/drawing/2014/main" id="{F4AFC20A-B8F4-4340-8EE6-C281F05A9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4">
              <a:extLst>
                <a:ext uri="{FF2B5EF4-FFF2-40B4-BE49-F238E27FC236}">
                  <a16:creationId xmlns:a16="http://schemas.microsoft.com/office/drawing/2014/main" id="{55325372-8B9A-46B7-99C5-AD2EFBD67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5">
              <a:extLst>
                <a:ext uri="{FF2B5EF4-FFF2-40B4-BE49-F238E27FC236}">
                  <a16:creationId xmlns:a16="http://schemas.microsoft.com/office/drawing/2014/main" id="{8CE6AB0E-E26C-4FCA-9021-D1F2CFDDE6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28" name="Group 91">
            <a:extLst>
              <a:ext uri="{FF2B5EF4-FFF2-40B4-BE49-F238E27FC236}">
                <a16:creationId xmlns:a16="http://schemas.microsoft.com/office/drawing/2014/main" id="{BD2348D4-E1BA-4B8B-8E09-1F8CAC8069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3" name="Rectangle 92">
              <a:extLst>
                <a:ext uri="{FF2B5EF4-FFF2-40B4-BE49-F238E27FC236}">
                  <a16:creationId xmlns:a16="http://schemas.microsoft.com/office/drawing/2014/main" id="{BD155FD3-C0DD-42A7-8657-4C87201CD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Isosceles Triangle 22">
              <a:extLst>
                <a:ext uri="{FF2B5EF4-FFF2-40B4-BE49-F238E27FC236}">
                  <a16:creationId xmlns:a16="http://schemas.microsoft.com/office/drawing/2014/main" id="{BA7C20E1-83E3-4B4B-9C0E-AAF4383E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92D16DDD-7A4B-45BF-92D2-3C3EB690F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29" name="Rectangle 96">
            <a:extLst>
              <a:ext uri="{FF2B5EF4-FFF2-40B4-BE49-F238E27FC236}">
                <a16:creationId xmlns:a16="http://schemas.microsoft.com/office/drawing/2014/main" id="{D892DD75-0F21-4634-99B7-E84CA53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98">
            <a:extLst>
              <a:ext uri="{FF2B5EF4-FFF2-40B4-BE49-F238E27FC236}">
                <a16:creationId xmlns:a16="http://schemas.microsoft.com/office/drawing/2014/main" id="{2FF33740-2A83-42E8-A598-9AE61A3F0A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1" name="Freeform 5">
              <a:extLst>
                <a:ext uri="{FF2B5EF4-FFF2-40B4-BE49-F238E27FC236}">
                  <a16:creationId xmlns:a16="http://schemas.microsoft.com/office/drawing/2014/main" id="{6899C82F-20B6-4E2D-AB9D-1713FB3E67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6">
              <a:extLst>
                <a:ext uri="{FF2B5EF4-FFF2-40B4-BE49-F238E27FC236}">
                  <a16:creationId xmlns:a16="http://schemas.microsoft.com/office/drawing/2014/main" id="{5D89ADB3-2D4B-4770-A268-498E3840E2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7">
              <a:extLst>
                <a:ext uri="{FF2B5EF4-FFF2-40B4-BE49-F238E27FC236}">
                  <a16:creationId xmlns:a16="http://schemas.microsoft.com/office/drawing/2014/main" id="{5034FDD9-592C-44B5-BC27-2E924BF3BA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Freeform 8">
              <a:extLst>
                <a:ext uri="{FF2B5EF4-FFF2-40B4-BE49-F238E27FC236}">
                  <a16:creationId xmlns:a16="http://schemas.microsoft.com/office/drawing/2014/main" id="{4770B370-A883-43EB-9548-9F4DF8AFB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Freeform 9">
              <a:extLst>
                <a:ext uri="{FF2B5EF4-FFF2-40B4-BE49-F238E27FC236}">
                  <a16:creationId xmlns:a16="http://schemas.microsoft.com/office/drawing/2014/main" id="{B4352703-BD5E-41FD-B464-679A4C6B76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
              <a:extLst>
                <a:ext uri="{FF2B5EF4-FFF2-40B4-BE49-F238E27FC236}">
                  <a16:creationId xmlns:a16="http://schemas.microsoft.com/office/drawing/2014/main" id="{5030174A-A42D-4ECB-8A60-CF7D87327B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
              <a:extLst>
                <a:ext uri="{FF2B5EF4-FFF2-40B4-BE49-F238E27FC236}">
                  <a16:creationId xmlns:a16="http://schemas.microsoft.com/office/drawing/2014/main" id="{28551ADF-F4C9-471C-B42F-D2D31E333F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
              <a:extLst>
                <a:ext uri="{FF2B5EF4-FFF2-40B4-BE49-F238E27FC236}">
                  <a16:creationId xmlns:a16="http://schemas.microsoft.com/office/drawing/2014/main" id="{93A66B57-AB21-4F33-AA9A-B7EB77A1E7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
              <a:extLst>
                <a:ext uri="{FF2B5EF4-FFF2-40B4-BE49-F238E27FC236}">
                  <a16:creationId xmlns:a16="http://schemas.microsoft.com/office/drawing/2014/main" id="{4A1B8DCE-9DBF-48EC-85D4-5FC8358151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14">
              <a:extLst>
                <a:ext uri="{FF2B5EF4-FFF2-40B4-BE49-F238E27FC236}">
                  <a16:creationId xmlns:a16="http://schemas.microsoft.com/office/drawing/2014/main" id="{52FA78DE-98F5-44CD-B9E3-7A5ED0ABC9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5">
              <a:extLst>
                <a:ext uri="{FF2B5EF4-FFF2-40B4-BE49-F238E27FC236}">
                  <a16:creationId xmlns:a16="http://schemas.microsoft.com/office/drawing/2014/main" id="{F3E719C3-D321-48DD-8374-FF3B01E3CB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CA9A2902-2BBF-4AD3-BA2E-88A033E76E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7">
              <a:extLst>
                <a:ext uri="{FF2B5EF4-FFF2-40B4-BE49-F238E27FC236}">
                  <a16:creationId xmlns:a16="http://schemas.microsoft.com/office/drawing/2014/main" id="{3052E19B-E780-4BD7-AAE5-F0087C6DE5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8">
              <a:extLst>
                <a:ext uri="{FF2B5EF4-FFF2-40B4-BE49-F238E27FC236}">
                  <a16:creationId xmlns:a16="http://schemas.microsoft.com/office/drawing/2014/main" id="{26318BCD-2E45-42B7-81DD-3D91924DDF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9">
              <a:extLst>
                <a:ext uri="{FF2B5EF4-FFF2-40B4-BE49-F238E27FC236}">
                  <a16:creationId xmlns:a16="http://schemas.microsoft.com/office/drawing/2014/main" id="{F32B7AC7-D1A6-46B1-91B3-36A119862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20">
              <a:extLst>
                <a:ext uri="{FF2B5EF4-FFF2-40B4-BE49-F238E27FC236}">
                  <a16:creationId xmlns:a16="http://schemas.microsoft.com/office/drawing/2014/main" id="{B04127CF-94AE-471B-AABC-7884E900E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21">
              <a:extLst>
                <a:ext uri="{FF2B5EF4-FFF2-40B4-BE49-F238E27FC236}">
                  <a16:creationId xmlns:a16="http://schemas.microsoft.com/office/drawing/2014/main" id="{0AB28A6D-6244-4B44-9B35-11BB6B8A17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22">
              <a:extLst>
                <a:ext uri="{FF2B5EF4-FFF2-40B4-BE49-F238E27FC236}">
                  <a16:creationId xmlns:a16="http://schemas.microsoft.com/office/drawing/2014/main" id="{220F393F-FEF8-4D1A-A959-F0EC20D655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23">
              <a:extLst>
                <a:ext uri="{FF2B5EF4-FFF2-40B4-BE49-F238E27FC236}">
                  <a16:creationId xmlns:a16="http://schemas.microsoft.com/office/drawing/2014/main" id="{F0CE6A4D-5C7D-460B-B2FD-8E85CD5AB7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24">
              <a:extLst>
                <a:ext uri="{FF2B5EF4-FFF2-40B4-BE49-F238E27FC236}">
                  <a16:creationId xmlns:a16="http://schemas.microsoft.com/office/drawing/2014/main" id="{8A535C9C-6C1A-4BCF-BA51-CD74AA7E71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25">
              <a:extLst>
                <a:ext uri="{FF2B5EF4-FFF2-40B4-BE49-F238E27FC236}">
                  <a16:creationId xmlns:a16="http://schemas.microsoft.com/office/drawing/2014/main" id="{36530B88-C8C1-478A-B785-86E745DD5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000C9F3-7C58-E54C-A51C-CC73E8632E73}"/>
              </a:ext>
            </a:extLst>
          </p:cNvPr>
          <p:cNvSpPr>
            <a:spLocks noGrp="1"/>
          </p:cNvSpPr>
          <p:nvPr>
            <p:ph type="title"/>
          </p:nvPr>
        </p:nvSpPr>
        <p:spPr>
          <a:xfrm>
            <a:off x="7228475" y="241909"/>
            <a:ext cx="4123738" cy="1433323"/>
          </a:xfrm>
        </p:spPr>
        <p:txBody>
          <a:bodyPr vert="horz" lIns="228600" tIns="228600" rIns="228600" bIns="228600" rtlCol="0" anchor="ctr">
            <a:normAutofit/>
          </a:bodyPr>
          <a:lstStyle/>
          <a:p>
            <a:pPr algn="r"/>
            <a:r>
              <a:rPr lang="en-US" sz="3200" dirty="0">
                <a:solidFill>
                  <a:schemeClr val="tx2"/>
                </a:solidFill>
              </a:rPr>
              <a:t>Further Cleaning</a:t>
            </a:r>
          </a:p>
        </p:txBody>
      </p:sp>
      <p:sp>
        <p:nvSpPr>
          <p:cNvPr id="152" name="Rectangle 121">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CC80F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FCA5FC45-EA72-584C-B076-B3FFCBB1405F}"/>
              </a:ext>
            </a:extLst>
          </p:cNvPr>
          <p:cNvPicPr>
            <a:picLocks noChangeAspect="1"/>
          </p:cNvPicPr>
          <p:nvPr/>
        </p:nvPicPr>
        <p:blipFill rotWithShape="1">
          <a:blip r:embed="rId2"/>
          <a:srcRect r="28897" b="2"/>
          <a:stretch/>
        </p:blipFill>
        <p:spPr>
          <a:xfrm>
            <a:off x="972115" y="960214"/>
            <a:ext cx="5641848" cy="4919472"/>
          </a:xfrm>
          <a:prstGeom prst="rect">
            <a:avLst/>
          </a:prstGeom>
          <a:ln w="12700">
            <a:noFill/>
          </a:ln>
        </p:spPr>
      </p:pic>
      <p:sp>
        <p:nvSpPr>
          <p:cNvPr id="4" name="Content Placeholder 3">
            <a:extLst>
              <a:ext uri="{FF2B5EF4-FFF2-40B4-BE49-F238E27FC236}">
                <a16:creationId xmlns:a16="http://schemas.microsoft.com/office/drawing/2014/main" id="{F879942C-BBA9-C64F-A76A-6E14E074922D}"/>
              </a:ext>
            </a:extLst>
          </p:cNvPr>
          <p:cNvSpPr>
            <a:spLocks noGrp="1"/>
          </p:cNvSpPr>
          <p:nvPr>
            <p:ph sz="half" idx="2"/>
          </p:nvPr>
        </p:nvSpPr>
        <p:spPr>
          <a:xfrm>
            <a:off x="7110485" y="1147483"/>
            <a:ext cx="4865615" cy="5414682"/>
          </a:xfrm>
        </p:spPr>
        <p:txBody>
          <a:bodyPr vert="horz" lIns="91440" tIns="45720" rIns="91440" bIns="45720" rtlCol="0" anchor="ctr">
            <a:normAutofit fontScale="92500" lnSpcReduction="10000"/>
          </a:bodyPr>
          <a:lstStyle/>
          <a:p>
            <a:pPr marL="0" indent="0">
              <a:buClr>
                <a:srgbClr val="CC80FD"/>
              </a:buClr>
              <a:buNone/>
            </a:pPr>
            <a:r>
              <a:rPr lang="en-GB" dirty="0"/>
              <a:t>This was another example of </a:t>
            </a:r>
            <a:r>
              <a:rPr lang="en-GB" b="1" dirty="0"/>
              <a:t>data cleaning</a:t>
            </a:r>
            <a:r>
              <a:rPr lang="en-GB" dirty="0"/>
              <a:t>. I realised all data related to venues like museums, stadiums or zoos etc wasn't relevant and could negatively influence the machine learning model. This way I could only look at neighbourhoods that met a least 1 of the requirements. Saving time and resources spent looking at locations that couldn't satisfy the company.</a:t>
            </a:r>
          </a:p>
          <a:p>
            <a:pPr marL="0" indent="0">
              <a:buClr>
                <a:srgbClr val="CC80FD"/>
              </a:buClr>
              <a:buNone/>
            </a:pPr>
            <a:r>
              <a:rPr lang="en-GB" dirty="0"/>
              <a:t>I sorted the list alphabetically by neighbourhood. Although very simple, doing this helped obtain a clearer picture of what venues can be found in each neighbourhood. I broke this down further by looking at a count of unique venue categories per Neighbourhood. I visualised this using stacked bar graph.</a:t>
            </a:r>
            <a:endParaRPr lang="en-US" dirty="0"/>
          </a:p>
        </p:txBody>
      </p:sp>
    </p:spTree>
    <p:extLst>
      <p:ext uri="{BB962C8B-B14F-4D97-AF65-F5344CB8AC3E}">
        <p14:creationId xmlns:p14="http://schemas.microsoft.com/office/powerpoint/2010/main" val="365462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D80194B-D1AF-405D-B088-65FE2AC6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3" y="5496552"/>
            <a:ext cx="12180353" cy="13697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DDA3D29-E716-4F33-AB4C-8ED10BB364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6" name="Freeform 5">
              <a:extLst>
                <a:ext uri="{FF2B5EF4-FFF2-40B4-BE49-F238E27FC236}">
                  <a16:creationId xmlns:a16="http://schemas.microsoft.com/office/drawing/2014/main" id="{5D79944B-9254-4463-AD5B-36257D494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6">
              <a:extLst>
                <a:ext uri="{FF2B5EF4-FFF2-40B4-BE49-F238E27FC236}">
                  <a16:creationId xmlns:a16="http://schemas.microsoft.com/office/drawing/2014/main" id="{8DDA31B6-BB0C-47FB-B78E-A35B59D8B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7">
              <a:extLst>
                <a:ext uri="{FF2B5EF4-FFF2-40B4-BE49-F238E27FC236}">
                  <a16:creationId xmlns:a16="http://schemas.microsoft.com/office/drawing/2014/main" id="{B460420D-1A32-4F29-8E6A-0BF0E3A59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8">
              <a:extLst>
                <a:ext uri="{FF2B5EF4-FFF2-40B4-BE49-F238E27FC236}">
                  <a16:creationId xmlns:a16="http://schemas.microsoft.com/office/drawing/2014/main" id="{5744D7E2-E0C1-445D-81C0-6C9E382D5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9">
              <a:extLst>
                <a:ext uri="{FF2B5EF4-FFF2-40B4-BE49-F238E27FC236}">
                  <a16:creationId xmlns:a16="http://schemas.microsoft.com/office/drawing/2014/main" id="{5CE3C75D-E7AA-450E-AE72-A8F8660A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0">
              <a:extLst>
                <a:ext uri="{FF2B5EF4-FFF2-40B4-BE49-F238E27FC236}">
                  <a16:creationId xmlns:a16="http://schemas.microsoft.com/office/drawing/2014/main" id="{4E82641D-7380-4EBC-A0B4-A21F9B703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1">
              <a:extLst>
                <a:ext uri="{FF2B5EF4-FFF2-40B4-BE49-F238E27FC236}">
                  <a16:creationId xmlns:a16="http://schemas.microsoft.com/office/drawing/2014/main" id="{06D3136D-2941-41F5-9CA6-0CD6378DB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2">
              <a:extLst>
                <a:ext uri="{FF2B5EF4-FFF2-40B4-BE49-F238E27FC236}">
                  <a16:creationId xmlns:a16="http://schemas.microsoft.com/office/drawing/2014/main" id="{459DAFD1-A8B5-4AF5-BBC4-82DBC67B68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3">
              <a:extLst>
                <a:ext uri="{FF2B5EF4-FFF2-40B4-BE49-F238E27FC236}">
                  <a16:creationId xmlns:a16="http://schemas.microsoft.com/office/drawing/2014/main" id="{73B5597B-C549-4923-9582-01359B7ED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4">
              <a:extLst>
                <a:ext uri="{FF2B5EF4-FFF2-40B4-BE49-F238E27FC236}">
                  <a16:creationId xmlns:a16="http://schemas.microsoft.com/office/drawing/2014/main" id="{484FB59A-C29A-4BC3-AED4-5CBDEEBF8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5">
              <a:extLst>
                <a:ext uri="{FF2B5EF4-FFF2-40B4-BE49-F238E27FC236}">
                  <a16:creationId xmlns:a16="http://schemas.microsoft.com/office/drawing/2014/main" id="{3E875A1F-55ED-4D78-BFCD-DEAB4B1F2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6">
              <a:extLst>
                <a:ext uri="{FF2B5EF4-FFF2-40B4-BE49-F238E27FC236}">
                  <a16:creationId xmlns:a16="http://schemas.microsoft.com/office/drawing/2014/main" id="{1AF6A9C4-B5C0-45CF-BEA4-E5E138FB5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7">
              <a:extLst>
                <a:ext uri="{FF2B5EF4-FFF2-40B4-BE49-F238E27FC236}">
                  <a16:creationId xmlns:a16="http://schemas.microsoft.com/office/drawing/2014/main" id="{B7A35A07-8906-46C9-A385-386C890B42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8">
              <a:extLst>
                <a:ext uri="{FF2B5EF4-FFF2-40B4-BE49-F238E27FC236}">
                  <a16:creationId xmlns:a16="http://schemas.microsoft.com/office/drawing/2014/main" id="{EDC56392-B772-4465-9844-E65545FE3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9">
              <a:extLst>
                <a:ext uri="{FF2B5EF4-FFF2-40B4-BE49-F238E27FC236}">
                  <a16:creationId xmlns:a16="http://schemas.microsoft.com/office/drawing/2014/main" id="{4E1EB07B-37CA-4168-8167-98F2E181C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0">
              <a:extLst>
                <a:ext uri="{FF2B5EF4-FFF2-40B4-BE49-F238E27FC236}">
                  <a16:creationId xmlns:a16="http://schemas.microsoft.com/office/drawing/2014/main" id="{F79CCCC1-44E4-40E6-BEC7-4D67883CA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1">
              <a:extLst>
                <a:ext uri="{FF2B5EF4-FFF2-40B4-BE49-F238E27FC236}">
                  <a16:creationId xmlns:a16="http://schemas.microsoft.com/office/drawing/2014/main" id="{BA2BCCEB-7B0D-4604-A0D9-C97985394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2">
              <a:extLst>
                <a:ext uri="{FF2B5EF4-FFF2-40B4-BE49-F238E27FC236}">
                  <a16:creationId xmlns:a16="http://schemas.microsoft.com/office/drawing/2014/main" id="{3E9BE4C6-A966-4993-B450-34D205DCE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23">
              <a:extLst>
                <a:ext uri="{FF2B5EF4-FFF2-40B4-BE49-F238E27FC236}">
                  <a16:creationId xmlns:a16="http://schemas.microsoft.com/office/drawing/2014/main" id="{D6D0BD97-50C4-4381-B670-2D0ADD588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6" name="Rectangle 35">
            <a:extLst>
              <a:ext uri="{FF2B5EF4-FFF2-40B4-BE49-F238E27FC236}">
                <a16:creationId xmlns:a16="http://schemas.microsoft.com/office/drawing/2014/main" id="{853416A0-D066-471E-908D-8E53BC00F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 y="-6705"/>
            <a:ext cx="12194122" cy="55683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mplement, stationary, pencil, indoor&#10;&#10;Description automatically generated">
            <a:extLst>
              <a:ext uri="{FF2B5EF4-FFF2-40B4-BE49-F238E27FC236}">
                <a16:creationId xmlns:a16="http://schemas.microsoft.com/office/drawing/2014/main" id="{653F9723-00C8-1447-9B3E-8F9B557CA4A6}"/>
              </a:ext>
            </a:extLst>
          </p:cNvPr>
          <p:cNvPicPr>
            <a:picLocks noChangeAspect="1"/>
          </p:cNvPicPr>
          <p:nvPr/>
        </p:nvPicPr>
        <p:blipFill>
          <a:blip r:embed="rId2"/>
          <a:stretch>
            <a:fillRect/>
          </a:stretch>
        </p:blipFill>
        <p:spPr>
          <a:xfrm>
            <a:off x="85463" y="213781"/>
            <a:ext cx="8035773" cy="3435293"/>
          </a:xfrm>
          <a:prstGeom prst="rect">
            <a:avLst/>
          </a:prstGeom>
        </p:spPr>
      </p:pic>
      <p:pic>
        <p:nvPicPr>
          <p:cNvPr id="8" name="Picture 7" descr="A picture containing implement, stationary, pencil&#10;&#10;Description automatically generated">
            <a:extLst>
              <a:ext uri="{FF2B5EF4-FFF2-40B4-BE49-F238E27FC236}">
                <a16:creationId xmlns:a16="http://schemas.microsoft.com/office/drawing/2014/main" id="{4C621E94-A35B-9D48-B340-1478867DD964}"/>
              </a:ext>
            </a:extLst>
          </p:cNvPr>
          <p:cNvPicPr>
            <a:picLocks noChangeAspect="1"/>
          </p:cNvPicPr>
          <p:nvPr/>
        </p:nvPicPr>
        <p:blipFill>
          <a:blip r:embed="rId3"/>
          <a:stretch>
            <a:fillRect/>
          </a:stretch>
        </p:blipFill>
        <p:spPr>
          <a:xfrm>
            <a:off x="4476757" y="3582756"/>
            <a:ext cx="7571443" cy="3142147"/>
          </a:xfrm>
          <a:prstGeom prst="rect">
            <a:avLst/>
          </a:prstGeom>
        </p:spPr>
      </p:pic>
      <p:sp>
        <p:nvSpPr>
          <p:cNvPr id="9" name="Rectangle 8">
            <a:extLst>
              <a:ext uri="{FF2B5EF4-FFF2-40B4-BE49-F238E27FC236}">
                <a16:creationId xmlns:a16="http://schemas.microsoft.com/office/drawing/2014/main" id="{ADBC0724-04DB-7C4B-B35A-91F34D2A32D0}"/>
              </a:ext>
            </a:extLst>
          </p:cNvPr>
          <p:cNvSpPr/>
          <p:nvPr/>
        </p:nvSpPr>
        <p:spPr>
          <a:xfrm>
            <a:off x="8103784" y="417303"/>
            <a:ext cx="3927611" cy="2862322"/>
          </a:xfrm>
          <a:prstGeom prst="rect">
            <a:avLst/>
          </a:prstGeom>
        </p:spPr>
        <p:txBody>
          <a:bodyPr wrap="square">
            <a:spAutoFit/>
          </a:bodyPr>
          <a:lstStyle/>
          <a:p>
            <a:r>
              <a:rPr lang="en-GB" dirty="0">
                <a:solidFill>
                  <a:srgbClr val="000000"/>
                </a:solidFill>
                <a:latin typeface="Helvetica Neue" panose="02000503000000020004" pitchFamily="2" charset="0"/>
              </a:rPr>
              <a:t>Stacked bar charts are a great way to visualise trends and outliers. In this occasion, you can see Gay Bars do not appear very often, Elephant and Castle seems to have the largest count. Using the coloured keys it can be a nice way to pick out important information quickly. Due to the wide variety of venues it can be used for multiple purposes too.</a:t>
            </a:r>
            <a:endParaRPr lang="en-US" dirty="0"/>
          </a:p>
        </p:txBody>
      </p:sp>
    </p:spTree>
    <p:extLst>
      <p:ext uri="{BB962C8B-B14F-4D97-AF65-F5344CB8AC3E}">
        <p14:creationId xmlns:p14="http://schemas.microsoft.com/office/powerpoint/2010/main" val="139819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F2DE27-1297-4129-8109-8A8F621F6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E3576CE-E327-4733-A289-BEFB35F754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F2E2475-8B34-4000-B8B4-D1C0480EAC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AFF0158B-67CA-4E5D-82E9-032946005C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E791B238-571A-4C82-9B16-63D94A891B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70F10DD1-A998-4B23-8C15-31B7FD35E9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AE6BBC61-DC1C-44DA-9B00-6F69CE21D8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906CAA79-7669-426E-AB78-3E141D4751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DA6EE275-29A0-4962-AFA6-FAD32DF50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2274EE13-0D62-4489-9B61-C616736FA1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71730B6-C7FB-45ED-BCC5-40FD45BF2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D6FE80FB-C4EF-4D79-9559-D63549F146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C9CBAF19-21AE-40E8-8965-D5E6042F25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BA99019-E134-4FD1-9B9C-5F2DCAAA98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0B654CA-DF8B-44BB-BF62-5B028D522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32411C03-987B-42CB-833D-E31A279010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5F9F126A-997B-4B39-8984-6563BA5D7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49617DFE-E17F-4F67-9D22-C41979392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E5441641-3AA6-42CE-8E3B-D39246DDE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6A578EBB-B60C-404B-B968-F9D46DC8B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6A6D1E40-DD2C-4558-954C-47EC7417E6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6C40FCAF-C578-4360-9094-9F66028B7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63EAC42D-DC17-4FCB-B8F4-6AFBDA29CF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0BC7301-A127-D743-A2A3-6961D5665999}"/>
              </a:ext>
            </a:extLst>
          </p:cNvPr>
          <p:cNvSpPr>
            <a:spLocks noGrp="1"/>
          </p:cNvSpPr>
          <p:nvPr>
            <p:ph type="title"/>
          </p:nvPr>
        </p:nvSpPr>
        <p:spPr>
          <a:xfrm>
            <a:off x="1759287" y="798881"/>
            <a:ext cx="8673427" cy="1048945"/>
          </a:xfrm>
        </p:spPr>
        <p:txBody>
          <a:bodyPr>
            <a:normAutofit/>
          </a:bodyPr>
          <a:lstStyle/>
          <a:p>
            <a:r>
              <a:rPr lang="en-US">
                <a:solidFill>
                  <a:schemeClr val="tx1"/>
                </a:solidFill>
              </a:rPr>
              <a:t>An Added Extra </a:t>
            </a:r>
          </a:p>
        </p:txBody>
      </p:sp>
      <p:graphicFrame>
        <p:nvGraphicFramePr>
          <p:cNvPr id="7" name="Content Placeholder 2">
            <a:extLst>
              <a:ext uri="{FF2B5EF4-FFF2-40B4-BE49-F238E27FC236}">
                <a16:creationId xmlns:a16="http://schemas.microsoft.com/office/drawing/2014/main" id="{843B71A0-46A2-4742-9BD0-5B136912DF87}"/>
              </a:ext>
            </a:extLst>
          </p:cNvPr>
          <p:cNvGraphicFramePr>
            <a:graphicFrameLocks noGrp="1"/>
          </p:cNvGraphicFramePr>
          <p:nvPr>
            <p:ph idx="1"/>
            <p:extLst>
              <p:ext uri="{D42A27DB-BD31-4B8C-83A1-F6EECF244321}">
                <p14:modId xmlns:p14="http://schemas.microsoft.com/office/powerpoint/2010/main" val="2137609882"/>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41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3A24468C-7E9C-40AC-B064-9FF6A1B67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C4BF870F-BFC3-4068-A7DE-EFDB7CF8D5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0" name="Freeform 5">
              <a:extLst>
                <a:ext uri="{FF2B5EF4-FFF2-40B4-BE49-F238E27FC236}">
                  <a16:creationId xmlns:a16="http://schemas.microsoft.com/office/drawing/2014/main" id="{1D52EFD2-6215-4B6E-9CA2-B63525B194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6">
              <a:extLst>
                <a:ext uri="{FF2B5EF4-FFF2-40B4-BE49-F238E27FC236}">
                  <a16:creationId xmlns:a16="http://schemas.microsoft.com/office/drawing/2014/main" id="{A36ADFB1-542B-43CB-B19A-0B366E8197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7">
              <a:extLst>
                <a:ext uri="{FF2B5EF4-FFF2-40B4-BE49-F238E27FC236}">
                  <a16:creationId xmlns:a16="http://schemas.microsoft.com/office/drawing/2014/main" id="{127B1880-8A25-4192-B927-7F158D8E48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8">
              <a:extLst>
                <a:ext uri="{FF2B5EF4-FFF2-40B4-BE49-F238E27FC236}">
                  <a16:creationId xmlns:a16="http://schemas.microsoft.com/office/drawing/2014/main" id="{40D8DB12-39F6-443E-9941-8C1888203A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13E7DD18-C53C-45E3-9D66-312E8C2DF4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
              <a:extLst>
                <a:ext uri="{FF2B5EF4-FFF2-40B4-BE49-F238E27FC236}">
                  <a16:creationId xmlns:a16="http://schemas.microsoft.com/office/drawing/2014/main" id="{B789DAE3-E100-4945-8A7D-B8724A2EE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1">
              <a:extLst>
                <a:ext uri="{FF2B5EF4-FFF2-40B4-BE49-F238E27FC236}">
                  <a16:creationId xmlns:a16="http://schemas.microsoft.com/office/drawing/2014/main" id="{3A99F642-6429-40B4-9BE2-B73D0AB620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2">
              <a:extLst>
                <a:ext uri="{FF2B5EF4-FFF2-40B4-BE49-F238E27FC236}">
                  <a16:creationId xmlns:a16="http://schemas.microsoft.com/office/drawing/2014/main" id="{C4E42894-7921-4EE2-9163-4DB2A0611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63BD761D-57D7-48BC-B411-C95380BF0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4">
              <a:extLst>
                <a:ext uri="{FF2B5EF4-FFF2-40B4-BE49-F238E27FC236}">
                  <a16:creationId xmlns:a16="http://schemas.microsoft.com/office/drawing/2014/main" id="{78A09113-61C5-4F28-9405-FFBC4CAB24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
              <a:extLst>
                <a:ext uri="{FF2B5EF4-FFF2-40B4-BE49-F238E27FC236}">
                  <a16:creationId xmlns:a16="http://schemas.microsoft.com/office/drawing/2014/main" id="{E2907580-511F-4FD7-8E3A-66695B7450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9731D4BD-990E-4109-B748-A892651283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7">
              <a:extLst>
                <a:ext uri="{FF2B5EF4-FFF2-40B4-BE49-F238E27FC236}">
                  <a16:creationId xmlns:a16="http://schemas.microsoft.com/office/drawing/2014/main" id="{920AFA28-66B8-46A6-A955-DEE77BB10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8">
              <a:extLst>
                <a:ext uri="{FF2B5EF4-FFF2-40B4-BE49-F238E27FC236}">
                  <a16:creationId xmlns:a16="http://schemas.microsoft.com/office/drawing/2014/main" id="{150A18AE-5B9B-4B7F-8717-655EF5BA79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9">
              <a:extLst>
                <a:ext uri="{FF2B5EF4-FFF2-40B4-BE49-F238E27FC236}">
                  <a16:creationId xmlns:a16="http://schemas.microsoft.com/office/drawing/2014/main" id="{DBC34699-A4FA-44BF-8CCB-8B53C927E5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0">
              <a:extLst>
                <a:ext uri="{FF2B5EF4-FFF2-40B4-BE49-F238E27FC236}">
                  <a16:creationId xmlns:a16="http://schemas.microsoft.com/office/drawing/2014/main" id="{228EB2C7-CB90-4AFE-AF7F-461A21E542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1">
              <a:extLst>
                <a:ext uri="{FF2B5EF4-FFF2-40B4-BE49-F238E27FC236}">
                  <a16:creationId xmlns:a16="http://schemas.microsoft.com/office/drawing/2014/main" id="{DE0D4461-50A2-4D5A-8078-736E27273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2">
              <a:extLst>
                <a:ext uri="{FF2B5EF4-FFF2-40B4-BE49-F238E27FC236}">
                  <a16:creationId xmlns:a16="http://schemas.microsoft.com/office/drawing/2014/main" id="{07BA8392-3C66-488A-B1A0-56FEFC11FF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3">
              <a:extLst>
                <a:ext uri="{FF2B5EF4-FFF2-40B4-BE49-F238E27FC236}">
                  <a16:creationId xmlns:a16="http://schemas.microsoft.com/office/drawing/2014/main" id="{D165F4ED-DA25-48F7-9AD1-65D1570238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4">
              <a:extLst>
                <a:ext uri="{FF2B5EF4-FFF2-40B4-BE49-F238E27FC236}">
                  <a16:creationId xmlns:a16="http://schemas.microsoft.com/office/drawing/2014/main" id="{4E20D117-46DB-4808-8984-A36BC0AB7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5">
              <a:extLst>
                <a:ext uri="{FF2B5EF4-FFF2-40B4-BE49-F238E27FC236}">
                  <a16:creationId xmlns:a16="http://schemas.microsoft.com/office/drawing/2014/main" id="{E32503BC-BF4D-473E-89D5-0558CD652B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2" name="Group 121">
            <a:extLst>
              <a:ext uri="{FF2B5EF4-FFF2-40B4-BE49-F238E27FC236}">
                <a16:creationId xmlns:a16="http://schemas.microsoft.com/office/drawing/2014/main" id="{58B87EC9-91AF-4173-8501-36A0A5F0CC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23" name="Rectangle 122">
              <a:extLst>
                <a:ext uri="{FF2B5EF4-FFF2-40B4-BE49-F238E27FC236}">
                  <a16:creationId xmlns:a16="http://schemas.microsoft.com/office/drawing/2014/main" id="{E3D1CBCD-F1ED-492F-8890-27D0813686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22">
              <a:extLst>
                <a:ext uri="{FF2B5EF4-FFF2-40B4-BE49-F238E27FC236}">
                  <a16:creationId xmlns:a16="http://schemas.microsoft.com/office/drawing/2014/main" id="{5DFBAC36-6C8D-41EB-AFDB-D67F7EC72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53684B1-393D-4525-8F8F-B4115281F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0BC7301-A127-D743-A2A3-6961D5665999}"/>
              </a:ext>
            </a:extLst>
          </p:cNvPr>
          <p:cNvSpPr>
            <a:spLocks noGrp="1"/>
          </p:cNvSpPr>
          <p:nvPr>
            <p:ph type="title"/>
          </p:nvPr>
        </p:nvSpPr>
        <p:spPr>
          <a:xfrm>
            <a:off x="888631" y="2358391"/>
            <a:ext cx="3498979" cy="2453676"/>
          </a:xfrm>
        </p:spPr>
        <p:txBody>
          <a:bodyPr vert="horz" lIns="228600" tIns="228600" rIns="228600" bIns="228600" rtlCol="0" anchor="ctr">
            <a:normAutofit/>
          </a:bodyPr>
          <a:lstStyle/>
          <a:p>
            <a:r>
              <a:rPr lang="en-US" dirty="0"/>
              <a:t>An Added Extra – The </a:t>
            </a:r>
            <a:r>
              <a:rPr lang="en-US" b="1" dirty="0"/>
              <a:t>Haversine</a:t>
            </a:r>
            <a:r>
              <a:rPr lang="en-US" dirty="0"/>
              <a:t> Function </a:t>
            </a:r>
          </a:p>
        </p:txBody>
      </p:sp>
      <p:sp>
        <p:nvSpPr>
          <p:cNvPr id="9" name="Rectangle 8">
            <a:extLst>
              <a:ext uri="{FF2B5EF4-FFF2-40B4-BE49-F238E27FC236}">
                <a16:creationId xmlns:a16="http://schemas.microsoft.com/office/drawing/2014/main" id="{E4B4E9FC-F0D3-7144-8029-12908D4FF13E}"/>
              </a:ext>
            </a:extLst>
          </p:cNvPr>
          <p:cNvSpPr/>
          <p:nvPr/>
        </p:nvSpPr>
        <p:spPr>
          <a:xfrm>
            <a:off x="5118447" y="797595"/>
            <a:ext cx="6281873" cy="1812876"/>
          </a:xfrm>
          <a:prstGeom prst="rect">
            <a:avLst/>
          </a:prstGeom>
        </p:spPr>
        <p:txBody>
          <a:bodyPr vert="horz" lIns="91440" tIns="45720" rIns="91440" bIns="45720" rtlCol="0" anchor="ctr">
            <a:normAutofit/>
          </a:bodyPr>
          <a:lstStyle/>
          <a:p>
            <a:pPr defTabSz="914400">
              <a:lnSpc>
                <a:spcPct val="110000"/>
              </a:lnSpc>
              <a:spcAft>
                <a:spcPts val="600"/>
              </a:spcAft>
              <a:buClr>
                <a:schemeClr val="accent1"/>
              </a:buClr>
              <a:buSzPct val="110000"/>
            </a:pPr>
            <a:r>
              <a:rPr lang="en-US" sz="1700" i="1" dirty="0"/>
              <a:t>The haversine formula is an equation important in navigation, giving great-circle distances between two points on a sphere from their longitudes and latitudes. It is a special case of a more general formula in spherical trigonometry, the law of haversines, relating the sides and angles of spherical "triangles".</a:t>
            </a:r>
            <a:r>
              <a:rPr lang="en-US" sz="1700" dirty="0"/>
              <a:t> </a:t>
            </a:r>
            <a:r>
              <a:rPr lang="en-US" sz="800" u="sng" dirty="0">
                <a:hlinkClick r:id="rId2"/>
              </a:rPr>
              <a:t>https://rosettacode.org/wiki/Haversine_formula</a:t>
            </a:r>
            <a:endParaRPr lang="en-US" sz="1700" dirty="0"/>
          </a:p>
        </p:txBody>
      </p:sp>
      <p:sp>
        <p:nvSpPr>
          <p:cNvPr id="153" name="Rectangle 126">
            <a:extLst>
              <a:ext uri="{FF2B5EF4-FFF2-40B4-BE49-F238E27FC236}">
                <a16:creationId xmlns:a16="http://schemas.microsoft.com/office/drawing/2014/main" id="{339CCC8A-9645-4B4A-ABB7-9C925456D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017" y="3097161"/>
            <a:ext cx="6272264" cy="296045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social media post&#10;&#10;Description automatically generated">
            <a:extLst>
              <a:ext uri="{FF2B5EF4-FFF2-40B4-BE49-F238E27FC236}">
                <a16:creationId xmlns:a16="http://schemas.microsoft.com/office/drawing/2014/main" id="{0CDFC788-2385-FE4D-93B9-7522F0CFADA9}"/>
              </a:ext>
            </a:extLst>
          </p:cNvPr>
          <p:cNvPicPr>
            <a:picLocks noChangeAspect="1"/>
          </p:cNvPicPr>
          <p:nvPr/>
        </p:nvPicPr>
        <p:blipFill>
          <a:blip r:embed="rId3"/>
          <a:stretch>
            <a:fillRect/>
          </a:stretch>
        </p:blipFill>
        <p:spPr>
          <a:xfrm>
            <a:off x="5457282" y="2806748"/>
            <a:ext cx="5578683" cy="3640090"/>
          </a:xfrm>
          <a:prstGeom prst="rect">
            <a:avLst/>
          </a:prstGeom>
          <a:ln w="9525">
            <a:noFill/>
          </a:ln>
        </p:spPr>
      </p:pic>
    </p:spTree>
    <p:extLst>
      <p:ext uri="{BB962C8B-B14F-4D97-AF65-F5344CB8AC3E}">
        <p14:creationId xmlns:p14="http://schemas.microsoft.com/office/powerpoint/2010/main" val="3659744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6"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7"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8" name="Rectangle 67">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4869C-D56F-BE45-8D67-D56506D07141}"/>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One-hot encoding</a:t>
            </a:r>
          </a:p>
        </p:txBody>
      </p:sp>
      <p:cxnSp>
        <p:nvCxnSpPr>
          <p:cNvPr id="70" name="Straight Connector 69">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83D4E0-4EFE-A649-9870-E6CEDF363E55}"/>
              </a:ext>
            </a:extLst>
          </p:cNvPr>
          <p:cNvSpPr>
            <a:spLocks noGrp="1"/>
          </p:cNvSpPr>
          <p:nvPr>
            <p:ph idx="1"/>
          </p:nvPr>
        </p:nvSpPr>
        <p:spPr>
          <a:xfrm>
            <a:off x="4983164" y="960120"/>
            <a:ext cx="5511800" cy="4171278"/>
          </a:xfrm>
        </p:spPr>
        <p:txBody>
          <a:bodyPr>
            <a:normAutofit/>
          </a:bodyPr>
          <a:lstStyle/>
          <a:p>
            <a:pPr>
              <a:lnSpc>
                <a:spcPct val="110000"/>
              </a:lnSpc>
            </a:pPr>
            <a:r>
              <a:rPr lang="en-GB" sz="1500" dirty="0"/>
              <a:t>One-hot encoding assigns common variables their own vector and gives them a value of 1 or 0. The length of these vectors is equal to the number of classes or categories the model is expected to classify. As a result the more variables in a column will now correspond with how often the variable appears in the vector.</a:t>
            </a:r>
          </a:p>
          <a:p>
            <a:pPr>
              <a:lnSpc>
                <a:spcPct val="110000"/>
              </a:lnSpc>
            </a:pPr>
            <a:r>
              <a:rPr lang="en-GB" sz="1500" dirty="0"/>
              <a:t>Using my data as an example, each row is a vector. It will loop through the data set and assign a 1 to that column if the venue is associated with the respective neighbourhood or a 0 if not. Now all data is numerical, it can be inserted into a Machine Learning model. It will provide further insights into what is on offer in each neighbourhood</a:t>
            </a:r>
          </a:p>
          <a:p>
            <a:pPr>
              <a:lnSpc>
                <a:spcPct val="110000"/>
              </a:lnSpc>
            </a:pPr>
            <a:endParaRPr lang="en-US" sz="1500" dirty="0"/>
          </a:p>
        </p:txBody>
      </p:sp>
    </p:spTree>
    <p:extLst>
      <p:ext uri="{BB962C8B-B14F-4D97-AF65-F5344CB8AC3E}">
        <p14:creationId xmlns:p14="http://schemas.microsoft.com/office/powerpoint/2010/main" val="1661803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B07893-3BE3-42E0-BC35-1ED54907AA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017C40D5-034D-4017-BF93-E3AF61334D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8927D23A-8D45-4A3B-8292-9802CAFAE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4AC8502-82EF-488F-A769-2C9758D57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45863BAB-21F5-40D8-8054-4F5A5A71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D6CDFFA9-CB9B-4224-8693-FAE0CA753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B6A01934-284E-4BCA-8E7F-4EA1ADCD0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D25195C-9A0F-42C0-BCFA-8AE824C6B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24C254B-4197-4951-84F7-896F441B10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1F330C8-1F40-4D4E-B39D-025179503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2715F280-155E-440C-8A04-ADB44B96B0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1EA02B-84E6-4BDF-802F-538089720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0A8D6E22-477E-4554-9DD7-4AAF82DC8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FABD280D-079A-453F-BB67-25DE0CFFA7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A65E1FB9-E675-439E-B4AD-7A83D283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3F22E98-36D4-4717-BD18-7D82C5C6C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D514B26-F1E3-4FC5-9971-32D9BD659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25A493F-B70E-453E-879D-AF04AAC5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7B5899C-8596-4D71-8853-45318E11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3B9C14FC-56CE-46EA-B8CA-5AC43CEEB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F20A4E56-ACC6-4224-90CA-D55AFD870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AC651636-2851-41D1-8CA5-308118F36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59909CA5-DB2C-4B0F-A986-58751C05A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8C7AC88B-4F8C-418E-9D03-D36DE2792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07DF423B-20EE-4B4E-9331-08534D6E4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068B0462-75E9-4B1D-8B86-70E9E8F4C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54E69918-1325-4CA2-9AB0-85EE8D6D82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7A5071B7-1CAE-4E86-9CA1-F918E5ED3A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15A709AE-C597-4F0F-9CAA-FE0F9071D4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A413C053-C9C1-4E6A-B009-C4B4DDAB90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E5AE5B33-92CA-42D0-B84A-7AFE673ABE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C9CFEC47-604F-4921-8C95-501EDBD84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27449E73-1609-4FCE-B4A0-7C4BA7E1F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212DE114-EF7D-4E44-B0AA-C84E525E94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7368FDEB-E7AA-4C77-B71A-98163A4669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A0649E67-96B5-4930-98AF-82AC946092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926C88EF-A37D-44C3-934C-42AA5B5121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C0442B81-6DBB-491C-B230-2467852269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93426BCC-D22C-403C-8DCC-D90D2298D8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267F8A8D-44CE-4AF4-9157-8A83CC462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4A8C909B-F38A-40E8-AFDA-DC78B0861A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F1979438-48F8-498A-9404-803B48B99F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43C1135D-3BE6-4AA0-9092-DA224D361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F3056CE6-A290-4B53-A183-2F813443C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336073A9-4BB3-4518-95E4-42138439A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28981D50-41EB-47B6-A74B-B4590663D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BE975FF9-02E7-6843-A32E-796AC3492F2D}"/>
              </a:ext>
            </a:extLst>
          </p:cNvPr>
          <p:cNvPicPr>
            <a:picLocks noGrp="1" noChangeAspect="1"/>
          </p:cNvPicPr>
          <p:nvPr>
            <p:ph idx="1"/>
          </p:nvPr>
        </p:nvPicPr>
        <p:blipFill>
          <a:blip r:embed="rId2"/>
          <a:stretch>
            <a:fillRect/>
          </a:stretch>
        </p:blipFill>
        <p:spPr>
          <a:xfrm>
            <a:off x="4067611" y="483669"/>
            <a:ext cx="6209748" cy="3477458"/>
          </a:xfrm>
          <a:prstGeom prst="rect">
            <a:avLst/>
          </a:prstGeom>
          <a:ln w="12700">
            <a:noFill/>
          </a:ln>
        </p:spPr>
      </p:pic>
      <p:grpSp>
        <p:nvGrpSpPr>
          <p:cNvPr id="61" name="Group 60">
            <a:extLst>
              <a:ext uri="{FF2B5EF4-FFF2-40B4-BE49-F238E27FC236}">
                <a16:creationId xmlns:a16="http://schemas.microsoft.com/office/drawing/2014/main" id="{206AD6B3-B348-4CE7-AFAD-F882E7795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2" name="Isosceles Triangle 39">
              <a:extLst>
                <a:ext uri="{FF2B5EF4-FFF2-40B4-BE49-F238E27FC236}">
                  <a16:creationId xmlns:a16="http://schemas.microsoft.com/office/drawing/2014/main" id="{513F5A56-3C10-4EB6-A41F-B2387E13B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9931031-0A9A-4132-A62C-407AFAC3F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CB87EF9-39C9-2346-A45D-DD5071F1679D}"/>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dirty="0"/>
              <a:t>One-hot encoding: Output</a:t>
            </a:r>
          </a:p>
        </p:txBody>
      </p:sp>
      <p:sp>
        <p:nvSpPr>
          <p:cNvPr id="6" name="TextBox 5">
            <a:extLst>
              <a:ext uri="{FF2B5EF4-FFF2-40B4-BE49-F238E27FC236}">
                <a16:creationId xmlns:a16="http://schemas.microsoft.com/office/drawing/2014/main" id="{E4E68C6F-EB69-8D4D-8AAF-40EAE7FB3643}"/>
              </a:ext>
            </a:extLst>
          </p:cNvPr>
          <p:cNvSpPr txBox="1"/>
          <p:nvPr/>
        </p:nvSpPr>
        <p:spPr>
          <a:xfrm>
            <a:off x="-8504" y="5853102"/>
            <a:ext cx="12194680" cy="1077218"/>
          </a:xfrm>
          <a:prstGeom prst="rect">
            <a:avLst/>
          </a:prstGeom>
          <a:noFill/>
        </p:spPr>
        <p:txBody>
          <a:bodyPr wrap="square" rtlCol="0">
            <a:spAutoFit/>
          </a:bodyPr>
          <a:lstStyle/>
          <a:p>
            <a:pPr algn="ctr"/>
            <a:r>
              <a:rPr lang="en-US" sz="1600" dirty="0"/>
              <a:t>Using this information, I could determine the top 5 most common venues per category. </a:t>
            </a:r>
            <a:r>
              <a:rPr lang="en-GB" sz="1600" dirty="0"/>
              <a:t>This data has been retrieved from Foursquare limiting bias for or against specifics venues or venue types. Imputing this data for the </a:t>
            </a:r>
            <a:r>
              <a:rPr lang="en-GB" sz="1600" dirty="0" err="1"/>
              <a:t>KMeans</a:t>
            </a:r>
            <a:r>
              <a:rPr lang="en-GB" sz="1600" dirty="0"/>
              <a:t> Clustering algorithm will help distinguish patterns and similarities between neighbourhoods, hopefully offering BrightMindsDS a range of suitable locations.</a:t>
            </a:r>
            <a:endParaRPr lang="en-US" sz="1600" dirty="0"/>
          </a:p>
        </p:txBody>
      </p:sp>
      <p:pic>
        <p:nvPicPr>
          <p:cNvPr id="8" name="Picture 7" descr="A screenshot of text&#10;&#10;Description automatically generated">
            <a:extLst>
              <a:ext uri="{FF2B5EF4-FFF2-40B4-BE49-F238E27FC236}">
                <a16:creationId xmlns:a16="http://schemas.microsoft.com/office/drawing/2014/main" id="{8105FC01-7341-BF42-AB81-196F068B750D}"/>
              </a:ext>
            </a:extLst>
          </p:cNvPr>
          <p:cNvPicPr>
            <a:picLocks noChangeAspect="1"/>
          </p:cNvPicPr>
          <p:nvPr/>
        </p:nvPicPr>
        <p:blipFill>
          <a:blip r:embed="rId3"/>
          <a:stretch>
            <a:fillRect/>
          </a:stretch>
        </p:blipFill>
        <p:spPr>
          <a:xfrm>
            <a:off x="10218342" y="109246"/>
            <a:ext cx="1854200" cy="1993900"/>
          </a:xfrm>
          <a:prstGeom prst="rect">
            <a:avLst/>
          </a:prstGeom>
        </p:spPr>
      </p:pic>
      <p:pic>
        <p:nvPicPr>
          <p:cNvPr id="64" name="Picture 63" descr="A screenshot of a cell phone&#10;&#10;Description automatically generated">
            <a:extLst>
              <a:ext uri="{FF2B5EF4-FFF2-40B4-BE49-F238E27FC236}">
                <a16:creationId xmlns:a16="http://schemas.microsoft.com/office/drawing/2014/main" id="{298ED9E7-45D1-D545-8EF8-25802F38B4B0}"/>
              </a:ext>
            </a:extLst>
          </p:cNvPr>
          <p:cNvPicPr>
            <a:picLocks noChangeAspect="1"/>
          </p:cNvPicPr>
          <p:nvPr/>
        </p:nvPicPr>
        <p:blipFill>
          <a:blip r:embed="rId4"/>
          <a:stretch>
            <a:fillRect/>
          </a:stretch>
        </p:blipFill>
        <p:spPr>
          <a:xfrm>
            <a:off x="78107" y="2005954"/>
            <a:ext cx="3960937" cy="2053819"/>
          </a:xfrm>
          <a:prstGeom prst="rect">
            <a:avLst/>
          </a:prstGeom>
        </p:spPr>
      </p:pic>
    </p:spTree>
    <p:extLst>
      <p:ext uri="{BB962C8B-B14F-4D97-AF65-F5344CB8AC3E}">
        <p14:creationId xmlns:p14="http://schemas.microsoft.com/office/powerpoint/2010/main" val="2946136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id="{E20A234D-B9A4-4358-82C4-55B27FDC0E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0" name="Freeform 5">
              <a:extLst>
                <a:ext uri="{FF2B5EF4-FFF2-40B4-BE49-F238E27FC236}">
                  <a16:creationId xmlns:a16="http://schemas.microsoft.com/office/drawing/2014/main" id="{D6AD3151-F96E-4F8D-9B74-990ABE183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6">
              <a:extLst>
                <a:ext uri="{FF2B5EF4-FFF2-40B4-BE49-F238E27FC236}">
                  <a16:creationId xmlns:a16="http://schemas.microsoft.com/office/drawing/2014/main" id="{B3504A37-677D-4553-961E-C8504E1AD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2" name="Freeform 7">
              <a:extLst>
                <a:ext uri="{FF2B5EF4-FFF2-40B4-BE49-F238E27FC236}">
                  <a16:creationId xmlns:a16="http://schemas.microsoft.com/office/drawing/2014/main" id="{E1A9F12C-7B47-41B8-9DF3-74E2A725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3" name="Freeform 8">
              <a:extLst>
                <a:ext uri="{FF2B5EF4-FFF2-40B4-BE49-F238E27FC236}">
                  <a16:creationId xmlns:a16="http://schemas.microsoft.com/office/drawing/2014/main" id="{AB64BA4D-764E-43AA-B546-158AAB0F2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4" name="Freeform 9">
              <a:extLst>
                <a:ext uri="{FF2B5EF4-FFF2-40B4-BE49-F238E27FC236}">
                  <a16:creationId xmlns:a16="http://schemas.microsoft.com/office/drawing/2014/main" id="{C13AB19E-C06F-42CE-8C07-8BCE182DA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5" name="Freeform 10">
              <a:extLst>
                <a:ext uri="{FF2B5EF4-FFF2-40B4-BE49-F238E27FC236}">
                  <a16:creationId xmlns:a16="http://schemas.microsoft.com/office/drawing/2014/main" id="{057D2BFA-CF18-4381-89A7-ED3624346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11">
              <a:extLst>
                <a:ext uri="{FF2B5EF4-FFF2-40B4-BE49-F238E27FC236}">
                  <a16:creationId xmlns:a16="http://schemas.microsoft.com/office/drawing/2014/main" id="{D4C422A6-48B9-4629-8FEF-0AA2FCF8A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12">
              <a:extLst>
                <a:ext uri="{FF2B5EF4-FFF2-40B4-BE49-F238E27FC236}">
                  <a16:creationId xmlns:a16="http://schemas.microsoft.com/office/drawing/2014/main" id="{44431652-9C96-4555-8585-20ACDFB2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8" name="Freeform 13">
              <a:extLst>
                <a:ext uri="{FF2B5EF4-FFF2-40B4-BE49-F238E27FC236}">
                  <a16:creationId xmlns:a16="http://schemas.microsoft.com/office/drawing/2014/main" id="{BA82E172-9439-4927-ABE2-364FD3AA9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9" name="Freeform 14">
              <a:extLst>
                <a:ext uri="{FF2B5EF4-FFF2-40B4-BE49-F238E27FC236}">
                  <a16:creationId xmlns:a16="http://schemas.microsoft.com/office/drawing/2014/main" id="{9137DE69-451C-4993-8AF3-1DDDD1751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0" name="Freeform 15">
              <a:extLst>
                <a:ext uri="{FF2B5EF4-FFF2-40B4-BE49-F238E27FC236}">
                  <a16:creationId xmlns:a16="http://schemas.microsoft.com/office/drawing/2014/main" id="{430B95C1-206E-4B3D-85F7-10E2EE73C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1" name="Freeform 16">
              <a:extLst>
                <a:ext uri="{FF2B5EF4-FFF2-40B4-BE49-F238E27FC236}">
                  <a16:creationId xmlns:a16="http://schemas.microsoft.com/office/drawing/2014/main" id="{3D23E2F8-938B-4A52-B35F-94F1331E9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82" name="Freeform 17">
              <a:extLst>
                <a:ext uri="{FF2B5EF4-FFF2-40B4-BE49-F238E27FC236}">
                  <a16:creationId xmlns:a16="http://schemas.microsoft.com/office/drawing/2014/main" id="{A7371A20-A9C7-40DA-BE71-2D23D3F8F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18">
              <a:extLst>
                <a:ext uri="{FF2B5EF4-FFF2-40B4-BE49-F238E27FC236}">
                  <a16:creationId xmlns:a16="http://schemas.microsoft.com/office/drawing/2014/main" id="{AD5A9C0B-2DF6-47B7-B7F4-DC52B4665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19">
              <a:extLst>
                <a:ext uri="{FF2B5EF4-FFF2-40B4-BE49-F238E27FC236}">
                  <a16:creationId xmlns:a16="http://schemas.microsoft.com/office/drawing/2014/main" id="{AA3FFED2-A833-473E-869C-C67C78EF1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20">
              <a:extLst>
                <a:ext uri="{FF2B5EF4-FFF2-40B4-BE49-F238E27FC236}">
                  <a16:creationId xmlns:a16="http://schemas.microsoft.com/office/drawing/2014/main" id="{DD3136B0-EC59-42D1-AED9-1E7B23AE0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21">
              <a:extLst>
                <a:ext uri="{FF2B5EF4-FFF2-40B4-BE49-F238E27FC236}">
                  <a16:creationId xmlns:a16="http://schemas.microsoft.com/office/drawing/2014/main" id="{516A793C-A2AA-409E-9AFD-31EBC9918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7" name="Freeform 22">
              <a:extLst>
                <a:ext uri="{FF2B5EF4-FFF2-40B4-BE49-F238E27FC236}">
                  <a16:creationId xmlns:a16="http://schemas.microsoft.com/office/drawing/2014/main" id="{A91A9330-6EF3-4068-9E05-EFD9E5814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8" name="Freeform 23">
              <a:extLst>
                <a:ext uri="{FF2B5EF4-FFF2-40B4-BE49-F238E27FC236}">
                  <a16:creationId xmlns:a16="http://schemas.microsoft.com/office/drawing/2014/main" id="{363F339A-2F0F-497A-9A97-6E1D4A38A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90" name="Group 189">
            <a:extLst>
              <a:ext uri="{FF2B5EF4-FFF2-40B4-BE49-F238E27FC236}">
                <a16:creationId xmlns:a16="http://schemas.microsoft.com/office/drawing/2014/main" id="{4BF14AA4-98BB-49F7-8A26-B9611695CB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91" name="Rectangle 190">
              <a:extLst>
                <a:ext uri="{FF2B5EF4-FFF2-40B4-BE49-F238E27FC236}">
                  <a16:creationId xmlns:a16="http://schemas.microsoft.com/office/drawing/2014/main" id="{769B412D-486A-40AE-AD13-012CFC18C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 name="Isosceles Triangle 191">
              <a:extLst>
                <a:ext uri="{FF2B5EF4-FFF2-40B4-BE49-F238E27FC236}">
                  <a16:creationId xmlns:a16="http://schemas.microsoft.com/office/drawing/2014/main" id="{05FE3073-1BF6-4D01-B519-32947061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 name="Rectangle 192">
              <a:extLst>
                <a:ext uri="{FF2B5EF4-FFF2-40B4-BE49-F238E27FC236}">
                  <a16:creationId xmlns:a16="http://schemas.microsoft.com/office/drawing/2014/main" id="{0144938A-7410-4F44-8642-3F1272DE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95" name="Rectangle 194">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 name="Group 196">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98"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1"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3"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4"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5"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7"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8"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9"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0"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1"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2"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3"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4"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5"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6"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18" name="Rectangle 217">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53F1CB-9169-F84F-8829-852024DAFADC}"/>
              </a:ext>
            </a:extLst>
          </p:cNvPr>
          <p:cNvSpPr>
            <a:spLocks noGrp="1"/>
          </p:cNvSpPr>
          <p:nvPr>
            <p:ph type="title"/>
          </p:nvPr>
        </p:nvSpPr>
        <p:spPr>
          <a:xfrm>
            <a:off x="807721" y="760830"/>
            <a:ext cx="6884244" cy="5336340"/>
          </a:xfrm>
        </p:spPr>
        <p:txBody>
          <a:bodyPr vert="horz" lIns="228600" tIns="228600" rIns="228600" bIns="0" rtlCol="0" anchor="ctr">
            <a:normAutofit/>
          </a:bodyPr>
          <a:lstStyle/>
          <a:p>
            <a:pPr algn="r">
              <a:lnSpc>
                <a:spcPct val="80000"/>
              </a:lnSpc>
            </a:pPr>
            <a:r>
              <a:rPr lang="en-US" sz="8800" dirty="0">
                <a:solidFill>
                  <a:schemeClr val="tx1"/>
                </a:solidFill>
              </a:rPr>
              <a:t>K-Means Clustering</a:t>
            </a:r>
          </a:p>
        </p:txBody>
      </p:sp>
      <p:sp>
        <p:nvSpPr>
          <p:cNvPr id="220" name="Isosceles Triangle 219">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20858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2"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73"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8"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9"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94" name="Rectangle 93">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6D51963-8644-5641-8098-0DD4DFCCBC34}"/>
              </a:ext>
            </a:extLst>
          </p:cNvPr>
          <p:cNvSpPr>
            <a:spLocks noGrp="1"/>
          </p:cNvSpPr>
          <p:nvPr>
            <p:ph type="title"/>
          </p:nvPr>
        </p:nvSpPr>
        <p:spPr>
          <a:xfrm>
            <a:off x="645459" y="960120"/>
            <a:ext cx="3865695" cy="4171278"/>
          </a:xfrm>
        </p:spPr>
        <p:txBody>
          <a:bodyPr>
            <a:normAutofit/>
          </a:bodyPr>
          <a:lstStyle/>
          <a:p>
            <a:pPr algn="r"/>
            <a:r>
              <a:rPr lang="en-US" sz="4400" dirty="0">
                <a:solidFill>
                  <a:schemeClr val="tx1"/>
                </a:solidFill>
              </a:rPr>
              <a:t>K-Means Clustering</a:t>
            </a:r>
            <a:br>
              <a:rPr lang="en-US" sz="4400" dirty="0">
                <a:solidFill>
                  <a:schemeClr val="tx1"/>
                </a:solidFill>
              </a:rPr>
            </a:br>
            <a:r>
              <a:rPr lang="en-US" sz="2800" dirty="0">
                <a:solidFill>
                  <a:schemeClr val="tx1"/>
                </a:solidFill>
              </a:rPr>
              <a:t>What is it? </a:t>
            </a:r>
            <a:endParaRPr lang="en-US" sz="4400" dirty="0">
              <a:solidFill>
                <a:schemeClr val="tx1"/>
              </a:solidFill>
            </a:endParaRPr>
          </a:p>
        </p:txBody>
      </p:sp>
      <p:cxnSp>
        <p:nvCxnSpPr>
          <p:cNvPr id="96" name="Straight Connector 95">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26A6023-C88C-CC40-AC56-DA4DDE3A4F96}"/>
              </a:ext>
            </a:extLst>
          </p:cNvPr>
          <p:cNvSpPr>
            <a:spLocks noGrp="1"/>
          </p:cNvSpPr>
          <p:nvPr>
            <p:ph idx="1"/>
          </p:nvPr>
        </p:nvSpPr>
        <p:spPr>
          <a:xfrm>
            <a:off x="4983164" y="1200150"/>
            <a:ext cx="6402012" cy="3931248"/>
          </a:xfrm>
        </p:spPr>
        <p:txBody>
          <a:bodyPr>
            <a:normAutofit/>
          </a:bodyPr>
          <a:lstStyle/>
          <a:p>
            <a:pPr>
              <a:lnSpc>
                <a:spcPct val="110000"/>
              </a:lnSpc>
            </a:pPr>
            <a:r>
              <a:rPr lang="en-GB" sz="1600" dirty="0"/>
              <a:t>K-Means Clustering is an </a:t>
            </a:r>
            <a:r>
              <a:rPr lang="en-GB" sz="1600" i="1" dirty="0"/>
              <a:t>unsupervised machine learning algorithm</a:t>
            </a:r>
            <a:r>
              <a:rPr lang="en-GB" sz="1600" dirty="0"/>
              <a:t>. In contrast to traditional supervised machine learning algorithms, K-Means attempts to classify data without having first been trained with labelled data. Once the algorithm has been run and the groups are defined, any new data can be easily assigned to the most relevant group.</a:t>
            </a:r>
            <a:endParaRPr lang="en-GB" sz="1400" dirty="0"/>
          </a:p>
          <a:p>
            <a:pPr marL="0" indent="0">
              <a:lnSpc>
                <a:spcPct val="110000"/>
              </a:lnSpc>
              <a:buNone/>
            </a:pPr>
            <a:r>
              <a:rPr lang="en-GB" sz="800" u="sng" dirty="0">
                <a:hlinkClick r:id="rId2"/>
              </a:rPr>
              <a:t>https://towardsdatascience.com/machine-learning-algorithms-part-9-k-means-example-in-python-f2ad05ed5203</a:t>
            </a:r>
            <a:endParaRPr lang="en-GB" sz="800" dirty="0"/>
          </a:p>
          <a:p>
            <a:pPr>
              <a:lnSpc>
                <a:spcPct val="110000"/>
              </a:lnSpc>
            </a:pPr>
            <a:endParaRPr lang="en-US" sz="1400" dirty="0"/>
          </a:p>
        </p:txBody>
      </p:sp>
    </p:spTree>
    <p:extLst>
      <p:ext uri="{BB962C8B-B14F-4D97-AF65-F5344CB8AC3E}">
        <p14:creationId xmlns:p14="http://schemas.microsoft.com/office/powerpoint/2010/main" val="524160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2" name="Rectangle 190">
            <a:extLst>
              <a:ext uri="{FF2B5EF4-FFF2-40B4-BE49-F238E27FC236}">
                <a16:creationId xmlns:a16="http://schemas.microsoft.com/office/drawing/2014/main" id="{CEC8A195-F0C4-4C01-8D1E-537B91531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3" name="Group 192">
            <a:extLst>
              <a:ext uri="{FF2B5EF4-FFF2-40B4-BE49-F238E27FC236}">
                <a16:creationId xmlns:a16="http://schemas.microsoft.com/office/drawing/2014/main" id="{388EBB78-614A-40B2-BFBE-A915EBFCE0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94" name="Freeform 5">
              <a:extLst>
                <a:ext uri="{FF2B5EF4-FFF2-40B4-BE49-F238E27FC236}">
                  <a16:creationId xmlns:a16="http://schemas.microsoft.com/office/drawing/2014/main" id="{67A96E7A-9DF9-4BE6-AA3B-6849A01B8B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Freeform 6">
              <a:extLst>
                <a:ext uri="{FF2B5EF4-FFF2-40B4-BE49-F238E27FC236}">
                  <a16:creationId xmlns:a16="http://schemas.microsoft.com/office/drawing/2014/main" id="{EFF73DBA-817C-49EA-A507-B9A711B57B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Freeform 7">
              <a:extLst>
                <a:ext uri="{FF2B5EF4-FFF2-40B4-BE49-F238E27FC236}">
                  <a16:creationId xmlns:a16="http://schemas.microsoft.com/office/drawing/2014/main" id="{54580277-2617-49BC-A010-262155F722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Freeform 8">
              <a:extLst>
                <a:ext uri="{FF2B5EF4-FFF2-40B4-BE49-F238E27FC236}">
                  <a16:creationId xmlns:a16="http://schemas.microsoft.com/office/drawing/2014/main" id="{0A316FCE-B5C8-4E1D-AAF6-6CBCFA57E0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Freeform 9">
              <a:extLst>
                <a:ext uri="{FF2B5EF4-FFF2-40B4-BE49-F238E27FC236}">
                  <a16:creationId xmlns:a16="http://schemas.microsoft.com/office/drawing/2014/main" id="{F3FA1943-47AD-4C40-83F1-58C322BCA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Freeform 10">
              <a:extLst>
                <a:ext uri="{FF2B5EF4-FFF2-40B4-BE49-F238E27FC236}">
                  <a16:creationId xmlns:a16="http://schemas.microsoft.com/office/drawing/2014/main" id="{2C5B7B25-4151-4087-B3C9-E6DEAEC238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Freeform 11">
              <a:extLst>
                <a:ext uri="{FF2B5EF4-FFF2-40B4-BE49-F238E27FC236}">
                  <a16:creationId xmlns:a16="http://schemas.microsoft.com/office/drawing/2014/main" id="{7E2C084F-DBA0-46F0-A95A-891F0D4E1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Freeform 12">
              <a:extLst>
                <a:ext uri="{FF2B5EF4-FFF2-40B4-BE49-F238E27FC236}">
                  <a16:creationId xmlns:a16="http://schemas.microsoft.com/office/drawing/2014/main" id="{6030808E-0D8B-43DD-A8D9-277A8E6459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Freeform 13">
              <a:extLst>
                <a:ext uri="{FF2B5EF4-FFF2-40B4-BE49-F238E27FC236}">
                  <a16:creationId xmlns:a16="http://schemas.microsoft.com/office/drawing/2014/main" id="{E23321FE-5597-4AD9-8E1E-014B83E8EA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Freeform 14">
              <a:extLst>
                <a:ext uri="{FF2B5EF4-FFF2-40B4-BE49-F238E27FC236}">
                  <a16:creationId xmlns:a16="http://schemas.microsoft.com/office/drawing/2014/main" id="{DC738671-9E39-4367-916B-1046F0C040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Freeform 15">
              <a:extLst>
                <a:ext uri="{FF2B5EF4-FFF2-40B4-BE49-F238E27FC236}">
                  <a16:creationId xmlns:a16="http://schemas.microsoft.com/office/drawing/2014/main" id="{484BC442-E300-4182-B099-4B038139A8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Freeform 16">
              <a:extLst>
                <a:ext uri="{FF2B5EF4-FFF2-40B4-BE49-F238E27FC236}">
                  <a16:creationId xmlns:a16="http://schemas.microsoft.com/office/drawing/2014/main" id="{CFA8AB44-7C10-4557-951D-E47C6780E6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Freeform 17">
              <a:extLst>
                <a:ext uri="{FF2B5EF4-FFF2-40B4-BE49-F238E27FC236}">
                  <a16:creationId xmlns:a16="http://schemas.microsoft.com/office/drawing/2014/main" id="{9972BBFD-99F9-404E-B2F8-C47E0EEA1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 name="Freeform 18">
              <a:extLst>
                <a:ext uri="{FF2B5EF4-FFF2-40B4-BE49-F238E27FC236}">
                  <a16:creationId xmlns:a16="http://schemas.microsoft.com/office/drawing/2014/main" id="{EAF7AE8C-1E36-46DC-B1EA-0A03F17D24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Freeform 19">
              <a:extLst>
                <a:ext uri="{FF2B5EF4-FFF2-40B4-BE49-F238E27FC236}">
                  <a16:creationId xmlns:a16="http://schemas.microsoft.com/office/drawing/2014/main" id="{58D804FD-4C98-4414-B8F0-5A8EC3AE6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Freeform 20">
              <a:extLst>
                <a:ext uri="{FF2B5EF4-FFF2-40B4-BE49-F238E27FC236}">
                  <a16:creationId xmlns:a16="http://schemas.microsoft.com/office/drawing/2014/main" id="{8D734252-AFCD-45B4-9559-A678C0A3C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Freeform 21">
              <a:extLst>
                <a:ext uri="{FF2B5EF4-FFF2-40B4-BE49-F238E27FC236}">
                  <a16:creationId xmlns:a16="http://schemas.microsoft.com/office/drawing/2014/main" id="{F6ACDEB1-0576-4B54-B870-1C796AF836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 name="Freeform 22">
              <a:extLst>
                <a:ext uri="{FF2B5EF4-FFF2-40B4-BE49-F238E27FC236}">
                  <a16:creationId xmlns:a16="http://schemas.microsoft.com/office/drawing/2014/main" id="{76545C0B-363F-4C48-8F2F-6203AEF7C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Freeform 23">
              <a:extLst>
                <a:ext uri="{FF2B5EF4-FFF2-40B4-BE49-F238E27FC236}">
                  <a16:creationId xmlns:a16="http://schemas.microsoft.com/office/drawing/2014/main" id="{92C5437D-EBE8-4F28-ABFF-86F5173743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 name="Freeform 24">
              <a:extLst>
                <a:ext uri="{FF2B5EF4-FFF2-40B4-BE49-F238E27FC236}">
                  <a16:creationId xmlns:a16="http://schemas.microsoft.com/office/drawing/2014/main" id="{BCF6E08F-0746-4C33-A03B-95BEF7F3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 name="Freeform 25">
              <a:extLst>
                <a:ext uri="{FF2B5EF4-FFF2-40B4-BE49-F238E27FC236}">
                  <a16:creationId xmlns:a16="http://schemas.microsoft.com/office/drawing/2014/main" id="{5FB51CBE-5E55-4042-B81B-5636C77C1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FCD0D67C-D998-AF43-B396-0ECD6BAC5992}"/>
              </a:ext>
            </a:extLst>
          </p:cNvPr>
          <p:cNvPicPr>
            <a:picLocks noChangeAspect="1"/>
          </p:cNvPicPr>
          <p:nvPr/>
        </p:nvPicPr>
        <p:blipFill rotWithShape="1">
          <a:blip r:embed="rId2"/>
          <a:srcRect l="10454" r="9226" b="-2"/>
          <a:stretch/>
        </p:blipFill>
        <p:spPr>
          <a:xfrm>
            <a:off x="598488" y="376238"/>
            <a:ext cx="5566935" cy="6112190"/>
          </a:xfrm>
          <a:prstGeom prst="rect">
            <a:avLst/>
          </a:prstGeom>
          <a:ln w="9525">
            <a:solidFill>
              <a:schemeClr val="tx1">
                <a:alpha val="20000"/>
              </a:schemeClr>
            </a:solidFill>
          </a:ln>
        </p:spPr>
      </p:pic>
      <p:grpSp>
        <p:nvGrpSpPr>
          <p:cNvPr id="415" name="Group 384">
            <a:extLst>
              <a:ext uri="{FF2B5EF4-FFF2-40B4-BE49-F238E27FC236}">
                <a16:creationId xmlns:a16="http://schemas.microsoft.com/office/drawing/2014/main" id="{A57564C5-06EE-4BED-8985-1BE861E056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9147" y="1699589"/>
            <a:ext cx="3674476" cy="3470421"/>
            <a:chOff x="697883" y="1816768"/>
            <a:chExt cx="3674476" cy="3470421"/>
          </a:xfrm>
        </p:grpSpPr>
        <p:sp>
          <p:nvSpPr>
            <p:cNvPr id="386" name="Rectangle 385">
              <a:extLst>
                <a:ext uri="{FF2B5EF4-FFF2-40B4-BE49-F238E27FC236}">
                  <a16:creationId xmlns:a16="http://schemas.microsoft.com/office/drawing/2014/main" id="{847F5606-359A-45A9-AB1F-8F09ECCF7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Isosceles Triangle 22">
              <a:extLst>
                <a:ext uri="{FF2B5EF4-FFF2-40B4-BE49-F238E27FC236}">
                  <a16:creationId xmlns:a16="http://schemas.microsoft.com/office/drawing/2014/main" id="{08E88193-CAEC-4D82-A3E7-4D90CB7C1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387">
              <a:extLst>
                <a:ext uri="{FF2B5EF4-FFF2-40B4-BE49-F238E27FC236}">
                  <a16:creationId xmlns:a16="http://schemas.microsoft.com/office/drawing/2014/main" id="{73EBF16A-6883-4513-B155-03F8BDF30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1B35EFA-1906-C841-98F2-D47A8F44C406}"/>
              </a:ext>
            </a:extLst>
          </p:cNvPr>
          <p:cNvSpPr>
            <a:spLocks noGrp="1"/>
          </p:cNvSpPr>
          <p:nvPr>
            <p:ph type="title"/>
          </p:nvPr>
        </p:nvSpPr>
        <p:spPr>
          <a:xfrm>
            <a:off x="1616896" y="2358391"/>
            <a:ext cx="3498979" cy="2453676"/>
          </a:xfrm>
        </p:spPr>
        <p:txBody>
          <a:bodyPr>
            <a:normAutofit/>
          </a:bodyPr>
          <a:lstStyle/>
          <a:p>
            <a:r>
              <a:rPr lang="en-GB" dirty="0"/>
              <a:t>The Business Problem </a:t>
            </a:r>
          </a:p>
        </p:txBody>
      </p:sp>
      <p:sp>
        <p:nvSpPr>
          <p:cNvPr id="105" name="Content Placeholder 2">
            <a:extLst>
              <a:ext uri="{FF2B5EF4-FFF2-40B4-BE49-F238E27FC236}">
                <a16:creationId xmlns:a16="http://schemas.microsoft.com/office/drawing/2014/main" id="{AC6FE381-4E4B-024B-AEB7-056BDA4AFDEC}"/>
              </a:ext>
            </a:extLst>
          </p:cNvPr>
          <p:cNvSpPr>
            <a:spLocks noGrp="1"/>
          </p:cNvSpPr>
          <p:nvPr>
            <p:ph idx="1"/>
          </p:nvPr>
        </p:nvSpPr>
        <p:spPr>
          <a:xfrm>
            <a:off x="6327348" y="-2"/>
            <a:ext cx="5834490" cy="6843712"/>
          </a:xfrm>
        </p:spPr>
        <p:txBody>
          <a:bodyPr>
            <a:normAutofit/>
          </a:bodyPr>
          <a:lstStyle/>
          <a:p>
            <a:pPr marL="0" indent="0">
              <a:lnSpc>
                <a:spcPct val="110000"/>
              </a:lnSpc>
              <a:buNone/>
            </a:pPr>
            <a:r>
              <a:rPr lang="en-GB" b="1" dirty="0"/>
              <a:t>BrightMindsDS </a:t>
            </a:r>
            <a:r>
              <a:rPr lang="en-GB" dirty="0"/>
              <a:t>is a new tech company that specialises in Machine Learning and Big Data. </a:t>
            </a:r>
          </a:p>
          <a:p>
            <a:pPr marL="0" indent="0">
              <a:lnSpc>
                <a:spcPct val="110000"/>
              </a:lnSpc>
              <a:buNone/>
            </a:pPr>
            <a:r>
              <a:rPr lang="en-GB" dirty="0"/>
              <a:t>They are currently looking for a new office space as they have expanded their clientele. </a:t>
            </a:r>
          </a:p>
          <a:p>
            <a:pPr marL="0" indent="0">
              <a:lnSpc>
                <a:spcPct val="110000"/>
              </a:lnSpc>
              <a:buNone/>
            </a:pPr>
            <a:r>
              <a:rPr lang="en-GB" dirty="0"/>
              <a:t>They are hoping to move from Kent to London</a:t>
            </a:r>
          </a:p>
          <a:p>
            <a:pPr marL="0" indent="0">
              <a:lnSpc>
                <a:spcPct val="110000"/>
              </a:lnSpc>
              <a:buNone/>
            </a:pPr>
            <a:r>
              <a:rPr lang="en-GB" dirty="0"/>
              <a:t>They wants to find a suitable office space to encourage growth, innovation and creativity.</a:t>
            </a:r>
          </a:p>
          <a:p>
            <a:pPr marL="0" indent="0">
              <a:lnSpc>
                <a:spcPct val="110000"/>
              </a:lnSpc>
              <a:buNone/>
            </a:pPr>
            <a:r>
              <a:rPr lang="en-GB" dirty="0"/>
              <a:t>The CEO believes that his employees' health and wellbeing will be a main driver towards the company's success.</a:t>
            </a:r>
          </a:p>
          <a:p>
            <a:pPr marL="0" indent="0">
              <a:lnSpc>
                <a:spcPct val="110000"/>
              </a:lnSpc>
              <a:buNone/>
            </a:pPr>
            <a:r>
              <a:rPr lang="en-GB" dirty="0"/>
              <a:t>"Although success can bring happiness, to create great work, the employees’ health, wellbeing and happiness is the most important factor." (1)</a:t>
            </a:r>
          </a:p>
          <a:p>
            <a:pPr marL="0" indent="0">
              <a:lnSpc>
                <a:spcPct val="110000"/>
              </a:lnSpc>
              <a:buNone/>
            </a:pPr>
            <a:r>
              <a:rPr lang="en-GB" dirty="0"/>
              <a:t>In order to obtain an ideal location for the new office space, the London area is explored through clustering and segmentation based on London Post code data and fulfilment of the requirements.</a:t>
            </a:r>
          </a:p>
          <a:p>
            <a:pPr>
              <a:lnSpc>
                <a:spcPct val="110000"/>
              </a:lnSpc>
              <a:buFont typeface="+mj-lt"/>
              <a:buAutoNum type="arabicParenR"/>
            </a:pPr>
            <a:r>
              <a:rPr lang="en-GB" sz="1100" dirty="0"/>
              <a:t> https://inside.6q.io/employee-health-wellbeing-matters/</a:t>
            </a:r>
          </a:p>
        </p:txBody>
      </p:sp>
    </p:spTree>
    <p:extLst>
      <p:ext uri="{BB962C8B-B14F-4D97-AF65-F5344CB8AC3E}">
        <p14:creationId xmlns:p14="http://schemas.microsoft.com/office/powerpoint/2010/main" val="3152038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4" name="Rectangle 134">
            <a:extLst>
              <a:ext uri="{FF2B5EF4-FFF2-40B4-BE49-F238E27FC236}">
                <a16:creationId xmlns:a16="http://schemas.microsoft.com/office/drawing/2014/main" id="{CF00773B-DB70-437A-B67B-94388CD25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5" name="Group 136">
            <a:extLst>
              <a:ext uri="{FF2B5EF4-FFF2-40B4-BE49-F238E27FC236}">
                <a16:creationId xmlns:a16="http://schemas.microsoft.com/office/drawing/2014/main" id="{7C0F7454-5DE6-4AF2-AA5B-0CBA30696B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66" name="Freeform 5">
              <a:extLst>
                <a:ext uri="{FF2B5EF4-FFF2-40B4-BE49-F238E27FC236}">
                  <a16:creationId xmlns:a16="http://schemas.microsoft.com/office/drawing/2014/main" id="{98AA2CA0-4F8C-4A2B-AA6F-B036FE536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6">
              <a:extLst>
                <a:ext uri="{FF2B5EF4-FFF2-40B4-BE49-F238E27FC236}">
                  <a16:creationId xmlns:a16="http://schemas.microsoft.com/office/drawing/2014/main" id="{571A7458-D665-4B43-8E64-EEAA61E50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7">
              <a:extLst>
                <a:ext uri="{FF2B5EF4-FFF2-40B4-BE49-F238E27FC236}">
                  <a16:creationId xmlns:a16="http://schemas.microsoft.com/office/drawing/2014/main" id="{0508B5C3-1F4E-43EC-96A7-089399185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8">
              <a:extLst>
                <a:ext uri="{FF2B5EF4-FFF2-40B4-BE49-F238E27FC236}">
                  <a16:creationId xmlns:a16="http://schemas.microsoft.com/office/drawing/2014/main" id="{00311277-6F88-4F0F-A560-51FAAB3911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9">
              <a:extLst>
                <a:ext uri="{FF2B5EF4-FFF2-40B4-BE49-F238E27FC236}">
                  <a16:creationId xmlns:a16="http://schemas.microsoft.com/office/drawing/2014/main" id="{4B5F2279-6345-4396-A852-5A88B8D127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
              <a:extLst>
                <a:ext uri="{FF2B5EF4-FFF2-40B4-BE49-F238E27FC236}">
                  <a16:creationId xmlns:a16="http://schemas.microsoft.com/office/drawing/2014/main" id="{D302B0F4-1AA1-47C8-B11A-0A6478916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1">
              <a:extLst>
                <a:ext uri="{FF2B5EF4-FFF2-40B4-BE49-F238E27FC236}">
                  <a16:creationId xmlns:a16="http://schemas.microsoft.com/office/drawing/2014/main" id="{A1C45BA4-918E-48D1-AD7C-3C06B3AB3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2">
              <a:extLst>
                <a:ext uri="{FF2B5EF4-FFF2-40B4-BE49-F238E27FC236}">
                  <a16:creationId xmlns:a16="http://schemas.microsoft.com/office/drawing/2014/main" id="{79A0F216-16CA-4445-BB8C-9AE4C5C30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
              <a:extLst>
                <a:ext uri="{FF2B5EF4-FFF2-40B4-BE49-F238E27FC236}">
                  <a16:creationId xmlns:a16="http://schemas.microsoft.com/office/drawing/2014/main" id="{A3396D65-DDCC-4703-83D7-344214C668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
              <a:extLst>
                <a:ext uri="{FF2B5EF4-FFF2-40B4-BE49-F238E27FC236}">
                  <a16:creationId xmlns:a16="http://schemas.microsoft.com/office/drawing/2014/main" id="{0A08E41B-A651-4A27-8703-6E86C5FB23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5">
              <a:extLst>
                <a:ext uri="{FF2B5EF4-FFF2-40B4-BE49-F238E27FC236}">
                  <a16:creationId xmlns:a16="http://schemas.microsoft.com/office/drawing/2014/main" id="{EDAFEB52-9641-4A50-8253-40DD100C64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5D8F63DA-6546-411E-887B-2CF8A6FF0F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7">
              <a:extLst>
                <a:ext uri="{FF2B5EF4-FFF2-40B4-BE49-F238E27FC236}">
                  <a16:creationId xmlns:a16="http://schemas.microsoft.com/office/drawing/2014/main" id="{039F1C5B-8F14-4280-9063-9C96BB4DA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8">
              <a:extLst>
                <a:ext uri="{FF2B5EF4-FFF2-40B4-BE49-F238E27FC236}">
                  <a16:creationId xmlns:a16="http://schemas.microsoft.com/office/drawing/2014/main" id="{14988972-0CAE-4D6D-A3F0-DA0E5F8837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9">
              <a:extLst>
                <a:ext uri="{FF2B5EF4-FFF2-40B4-BE49-F238E27FC236}">
                  <a16:creationId xmlns:a16="http://schemas.microsoft.com/office/drawing/2014/main" id="{46D28FA7-CD0E-497D-AA21-57E5B39E5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20">
              <a:extLst>
                <a:ext uri="{FF2B5EF4-FFF2-40B4-BE49-F238E27FC236}">
                  <a16:creationId xmlns:a16="http://schemas.microsoft.com/office/drawing/2014/main" id="{649CAB91-AB37-442A-B0D2-985B14D9BE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21">
              <a:extLst>
                <a:ext uri="{FF2B5EF4-FFF2-40B4-BE49-F238E27FC236}">
                  <a16:creationId xmlns:a16="http://schemas.microsoft.com/office/drawing/2014/main" id="{6E2AF6EA-3B27-4218-A94B-D27251B362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22">
              <a:extLst>
                <a:ext uri="{FF2B5EF4-FFF2-40B4-BE49-F238E27FC236}">
                  <a16:creationId xmlns:a16="http://schemas.microsoft.com/office/drawing/2014/main" id="{67A301BE-6512-407A-9531-2B9CFAC226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23">
              <a:extLst>
                <a:ext uri="{FF2B5EF4-FFF2-40B4-BE49-F238E27FC236}">
                  <a16:creationId xmlns:a16="http://schemas.microsoft.com/office/drawing/2014/main" id="{80E633B7-8D22-494F-A866-9047BD63F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24">
              <a:extLst>
                <a:ext uri="{FF2B5EF4-FFF2-40B4-BE49-F238E27FC236}">
                  <a16:creationId xmlns:a16="http://schemas.microsoft.com/office/drawing/2014/main" id="{F683B0CF-F591-4655-BCA2-8F15603E1F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25">
              <a:extLst>
                <a:ext uri="{FF2B5EF4-FFF2-40B4-BE49-F238E27FC236}">
                  <a16:creationId xmlns:a16="http://schemas.microsoft.com/office/drawing/2014/main" id="{75511FCF-94EA-4AFA-8B80-0990368A5E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7" name="Group 159">
            <a:extLst>
              <a:ext uri="{FF2B5EF4-FFF2-40B4-BE49-F238E27FC236}">
                <a16:creationId xmlns:a16="http://schemas.microsoft.com/office/drawing/2014/main" id="{E72B30D1-E41F-4C66-A1E2-B9EF16A0C8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4281677"/>
            <a:ext cx="8845667" cy="1771275"/>
            <a:chOff x="1669293" y="3893141"/>
            <a:chExt cx="8845667" cy="1771275"/>
          </a:xfrm>
        </p:grpSpPr>
        <p:sp>
          <p:nvSpPr>
            <p:cNvPr id="161" name="Isosceles Triangle 39">
              <a:extLst>
                <a:ext uri="{FF2B5EF4-FFF2-40B4-BE49-F238E27FC236}">
                  <a16:creationId xmlns:a16="http://schemas.microsoft.com/office/drawing/2014/main" id="{998739DB-A78D-4673-94F6-A40B375EE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61">
              <a:extLst>
                <a:ext uri="{FF2B5EF4-FFF2-40B4-BE49-F238E27FC236}">
                  <a16:creationId xmlns:a16="http://schemas.microsoft.com/office/drawing/2014/main" id="{598694BC-128D-4C5B-9AB9-52118CF3D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56D51963-8644-5641-8098-0DD4DFCCBC34}"/>
              </a:ext>
            </a:extLst>
          </p:cNvPr>
          <p:cNvSpPr>
            <a:spLocks noGrp="1"/>
          </p:cNvSpPr>
          <p:nvPr>
            <p:ph type="title"/>
          </p:nvPr>
        </p:nvSpPr>
        <p:spPr>
          <a:xfrm>
            <a:off x="1759237" y="4368773"/>
            <a:ext cx="8673427" cy="1250384"/>
          </a:xfrm>
        </p:spPr>
        <p:txBody>
          <a:bodyPr>
            <a:normAutofit/>
          </a:bodyPr>
          <a:lstStyle/>
          <a:p>
            <a:r>
              <a:rPr lang="en-US" sz="2800"/>
              <a:t>K-Means Clustering</a:t>
            </a:r>
            <a:br>
              <a:rPr lang="en-US" sz="2800"/>
            </a:br>
            <a:r>
              <a:rPr lang="en-US" sz="2800"/>
              <a:t>How does it work?</a:t>
            </a:r>
          </a:p>
        </p:txBody>
      </p:sp>
      <p:graphicFrame>
        <p:nvGraphicFramePr>
          <p:cNvPr id="100" name="Content Placeholder 3">
            <a:extLst>
              <a:ext uri="{FF2B5EF4-FFF2-40B4-BE49-F238E27FC236}">
                <a16:creationId xmlns:a16="http://schemas.microsoft.com/office/drawing/2014/main" id="{86D02C8B-2043-436D-BC44-3957F84B95A2}"/>
              </a:ext>
            </a:extLst>
          </p:cNvPr>
          <p:cNvGraphicFramePr>
            <a:graphicFrameLocks noGrp="1"/>
          </p:cNvGraphicFramePr>
          <p:nvPr>
            <p:ph idx="1"/>
            <p:extLst>
              <p:ext uri="{D42A27DB-BD31-4B8C-83A1-F6EECF244321}">
                <p14:modId xmlns:p14="http://schemas.microsoft.com/office/powerpoint/2010/main" val="799117600"/>
              </p:ext>
            </p:extLst>
          </p:nvPr>
        </p:nvGraphicFramePr>
        <p:xfrm>
          <a:off x="1120775" y="803186"/>
          <a:ext cx="9950450" cy="3167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4369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3"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7"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9"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2"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3"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19"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12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35AB1-7ED0-D44F-8227-7E7DEA952132}"/>
              </a:ext>
            </a:extLst>
          </p:cNvPr>
          <p:cNvSpPr>
            <a:spLocks noGrp="1"/>
          </p:cNvSpPr>
          <p:nvPr>
            <p:ph type="title"/>
          </p:nvPr>
        </p:nvSpPr>
        <p:spPr>
          <a:xfrm>
            <a:off x="2079052" y="321818"/>
            <a:ext cx="9422385" cy="1230570"/>
          </a:xfrm>
        </p:spPr>
        <p:txBody>
          <a:bodyPr vert="horz" lIns="228600" tIns="228600" rIns="228600" bIns="0" rtlCol="0" anchor="t">
            <a:normAutofit/>
          </a:bodyPr>
          <a:lstStyle/>
          <a:p>
            <a:pPr algn="l"/>
            <a:r>
              <a:rPr lang="en-US" sz="3600" dirty="0">
                <a:solidFill>
                  <a:schemeClr val="accent1"/>
                </a:solidFill>
              </a:rPr>
              <a:t>K-Means : Choosing the right number of clusters </a:t>
            </a:r>
          </a:p>
        </p:txBody>
      </p:sp>
      <p:sp>
        <p:nvSpPr>
          <p:cNvPr id="124"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BBC31CB2-3215-BE45-B1D1-99796358A11B}"/>
              </a:ext>
            </a:extLst>
          </p:cNvPr>
          <p:cNvSpPr>
            <a:spLocks noGrp="1"/>
          </p:cNvSpPr>
          <p:nvPr>
            <p:ph idx="1"/>
          </p:nvPr>
        </p:nvSpPr>
        <p:spPr>
          <a:xfrm>
            <a:off x="2270265" y="1306957"/>
            <a:ext cx="4014263" cy="5335890"/>
          </a:xfrm>
        </p:spPr>
        <p:txBody>
          <a:bodyPr anchor="t">
            <a:normAutofit/>
          </a:bodyPr>
          <a:lstStyle/>
          <a:p>
            <a:r>
              <a:rPr lang="en-GB" dirty="0"/>
              <a:t>Often, the data you’ll be working with will have multiple dimensions making it difficult to visualise. Consequently, the optimum number of clusters is hard to determine. </a:t>
            </a:r>
          </a:p>
          <a:p>
            <a:r>
              <a:rPr lang="en-GB" dirty="0"/>
              <a:t>Fortunately, I can use a mathematical way to determine this. I can graph the relationship between the number of clusters and Within Cluster Sum of Squares (WCSS), then by selecting the number of clusters where the change in WCSS begins to level off (elbow method).</a:t>
            </a:r>
            <a:endParaRPr lang="en-US" sz="1600" dirty="0"/>
          </a:p>
        </p:txBody>
      </p:sp>
      <p:sp>
        <p:nvSpPr>
          <p:cNvPr id="4" name="TextBox 3">
            <a:extLst>
              <a:ext uri="{FF2B5EF4-FFF2-40B4-BE49-F238E27FC236}">
                <a16:creationId xmlns:a16="http://schemas.microsoft.com/office/drawing/2014/main" id="{A6CB53E2-6AD9-A342-B085-B3A162952067}"/>
              </a:ext>
            </a:extLst>
          </p:cNvPr>
          <p:cNvSpPr txBox="1"/>
          <p:nvPr/>
        </p:nvSpPr>
        <p:spPr>
          <a:xfrm>
            <a:off x="632122" y="600908"/>
            <a:ext cx="535981" cy="5705729"/>
          </a:xfrm>
          <a:prstGeom prst="rect">
            <a:avLst/>
          </a:prstGeom>
          <a:noFill/>
        </p:spPr>
        <p:txBody>
          <a:bodyPr vert="wordArtVert" wrap="none" rtlCol="0">
            <a:spAutoFit/>
          </a:bodyPr>
          <a:lstStyle/>
          <a:p>
            <a:r>
              <a:rPr lang="en-US" sz="2000">
                <a:solidFill>
                  <a:schemeClr val="bg1"/>
                </a:solidFill>
              </a:rPr>
              <a:t>The Elbow Method</a:t>
            </a:r>
            <a:endParaRPr lang="en-US" sz="2000" dirty="0">
              <a:solidFill>
                <a:schemeClr val="bg1"/>
              </a:solidFill>
            </a:endParaRPr>
          </a:p>
        </p:txBody>
      </p:sp>
      <p:pic>
        <p:nvPicPr>
          <p:cNvPr id="100" name="Picture 99" descr="A close up of a map&#10;&#10;Description automatically generated">
            <a:extLst>
              <a:ext uri="{FF2B5EF4-FFF2-40B4-BE49-F238E27FC236}">
                <a16:creationId xmlns:a16="http://schemas.microsoft.com/office/drawing/2014/main" id="{FC0966CF-D5F9-5948-81F4-C205CCC7639E}"/>
              </a:ext>
            </a:extLst>
          </p:cNvPr>
          <p:cNvPicPr>
            <a:picLocks noChangeAspect="1"/>
          </p:cNvPicPr>
          <p:nvPr/>
        </p:nvPicPr>
        <p:blipFill>
          <a:blip r:embed="rId2"/>
          <a:stretch>
            <a:fillRect/>
          </a:stretch>
        </p:blipFill>
        <p:spPr>
          <a:xfrm>
            <a:off x="6216269" y="3881718"/>
            <a:ext cx="5916410" cy="2878093"/>
          </a:xfrm>
          <a:prstGeom prst="rect">
            <a:avLst/>
          </a:prstGeom>
        </p:spPr>
      </p:pic>
      <p:pic>
        <p:nvPicPr>
          <p:cNvPr id="126" name="Picture 125" descr="A screenshot of a social media post&#10;&#10;Description automatically generated">
            <a:extLst>
              <a:ext uri="{FF2B5EF4-FFF2-40B4-BE49-F238E27FC236}">
                <a16:creationId xmlns:a16="http://schemas.microsoft.com/office/drawing/2014/main" id="{EC37E822-CEE3-1447-8AEB-9A333F06A018}"/>
              </a:ext>
            </a:extLst>
          </p:cNvPr>
          <p:cNvPicPr>
            <a:picLocks noChangeAspect="1"/>
          </p:cNvPicPr>
          <p:nvPr/>
        </p:nvPicPr>
        <p:blipFill>
          <a:blip r:embed="rId3"/>
          <a:stretch>
            <a:fillRect/>
          </a:stretch>
        </p:blipFill>
        <p:spPr>
          <a:xfrm>
            <a:off x="6494078" y="1306957"/>
            <a:ext cx="5473700" cy="1968500"/>
          </a:xfrm>
          <a:prstGeom prst="rect">
            <a:avLst/>
          </a:prstGeom>
        </p:spPr>
      </p:pic>
      <p:sp>
        <p:nvSpPr>
          <p:cNvPr id="127" name="TextBox 126">
            <a:extLst>
              <a:ext uri="{FF2B5EF4-FFF2-40B4-BE49-F238E27FC236}">
                <a16:creationId xmlns:a16="http://schemas.microsoft.com/office/drawing/2014/main" id="{E80FEBB3-1AA1-E449-AD35-2A74EA7EA5F0}"/>
              </a:ext>
            </a:extLst>
          </p:cNvPr>
          <p:cNvSpPr txBox="1"/>
          <p:nvPr/>
        </p:nvSpPr>
        <p:spPr>
          <a:xfrm>
            <a:off x="6417400" y="3254117"/>
            <a:ext cx="5715280" cy="584775"/>
          </a:xfrm>
          <a:prstGeom prst="rect">
            <a:avLst/>
          </a:prstGeom>
          <a:noFill/>
        </p:spPr>
        <p:txBody>
          <a:bodyPr wrap="square" rtlCol="0">
            <a:spAutoFit/>
          </a:bodyPr>
          <a:lstStyle/>
          <a:p>
            <a:pPr algn="ctr"/>
            <a:r>
              <a:rPr lang="en-US" sz="1600" dirty="0"/>
              <a:t>Based on these results, the ‘elbow’ can be seen when k=5. Therefore 5 clusters will be used</a:t>
            </a:r>
          </a:p>
        </p:txBody>
      </p:sp>
    </p:spTree>
    <p:extLst>
      <p:ext uri="{BB962C8B-B14F-4D97-AF65-F5344CB8AC3E}">
        <p14:creationId xmlns:p14="http://schemas.microsoft.com/office/powerpoint/2010/main" val="2908091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9">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2"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34"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0"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FF170BAB-7F7A-D649-9E67-8ECFC629BB01}"/>
              </a:ext>
            </a:extLst>
          </p:cNvPr>
          <p:cNvSpPr>
            <a:spLocks noGrp="1"/>
          </p:cNvSpPr>
          <p:nvPr>
            <p:ph type="title"/>
          </p:nvPr>
        </p:nvSpPr>
        <p:spPr>
          <a:xfrm>
            <a:off x="888631" y="1477651"/>
            <a:ext cx="3756774" cy="4575659"/>
          </a:xfrm>
        </p:spPr>
        <p:txBody>
          <a:bodyPr vert="horz" lIns="228600" tIns="228600" rIns="228600" bIns="0" rtlCol="0" anchor="t">
            <a:normAutofit/>
          </a:bodyPr>
          <a:lstStyle/>
          <a:p>
            <a:pPr algn="l"/>
            <a:r>
              <a:rPr lang="en-US" sz="5400" dirty="0">
                <a:solidFill>
                  <a:schemeClr val="accent1"/>
                </a:solidFill>
              </a:rPr>
              <a:t>K-Means: The code </a:t>
            </a:r>
          </a:p>
        </p:txBody>
      </p:sp>
      <p:sp>
        <p:nvSpPr>
          <p:cNvPr id="74" name="Isosceles Triangle 32">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pic>
        <p:nvPicPr>
          <p:cNvPr id="75" name="Content Placeholder 74" descr="A screenshot of a social media post&#10;&#10;Description automatically generated">
            <a:extLst>
              <a:ext uri="{FF2B5EF4-FFF2-40B4-BE49-F238E27FC236}">
                <a16:creationId xmlns:a16="http://schemas.microsoft.com/office/drawing/2014/main" id="{6734D7C4-40DD-2D4F-8B0B-ACC1C07E9243}"/>
              </a:ext>
            </a:extLst>
          </p:cNvPr>
          <p:cNvPicPr>
            <a:picLocks noGrp="1" noChangeAspect="1"/>
          </p:cNvPicPr>
          <p:nvPr>
            <p:ph idx="1"/>
          </p:nvPr>
        </p:nvPicPr>
        <p:blipFill>
          <a:blip r:embed="rId2"/>
          <a:stretch>
            <a:fillRect/>
          </a:stretch>
        </p:blipFill>
        <p:spPr>
          <a:xfrm>
            <a:off x="5240338" y="1844549"/>
            <a:ext cx="6159500" cy="3842003"/>
          </a:xfrm>
        </p:spPr>
      </p:pic>
      <p:sp>
        <p:nvSpPr>
          <p:cNvPr id="76" name="TextBox 75">
            <a:extLst>
              <a:ext uri="{FF2B5EF4-FFF2-40B4-BE49-F238E27FC236}">
                <a16:creationId xmlns:a16="http://schemas.microsoft.com/office/drawing/2014/main" id="{7104DF7F-3EEC-D04E-B916-3529C34B10D8}"/>
              </a:ext>
            </a:extLst>
          </p:cNvPr>
          <p:cNvSpPr txBox="1"/>
          <p:nvPr/>
        </p:nvSpPr>
        <p:spPr>
          <a:xfrm>
            <a:off x="1047752" y="3421856"/>
            <a:ext cx="3011487" cy="2308324"/>
          </a:xfrm>
          <a:prstGeom prst="rect">
            <a:avLst/>
          </a:prstGeom>
          <a:noFill/>
        </p:spPr>
        <p:txBody>
          <a:bodyPr wrap="square" rtlCol="0">
            <a:spAutoFit/>
          </a:bodyPr>
          <a:lstStyle/>
          <a:p>
            <a:r>
              <a:rPr lang="en-US" dirty="0"/>
              <a:t>As can be seen within the data frame, each neighbourhood has been assigned a ‘cluster label’.</a:t>
            </a:r>
          </a:p>
          <a:p>
            <a:endParaRPr lang="en-US" dirty="0"/>
          </a:p>
          <a:p>
            <a:r>
              <a:rPr lang="en-US" dirty="0"/>
              <a:t>This shows what cluster that neighbourhood belongs too. </a:t>
            </a:r>
          </a:p>
        </p:txBody>
      </p:sp>
    </p:spTree>
    <p:extLst>
      <p:ext uri="{BB962C8B-B14F-4D97-AF65-F5344CB8AC3E}">
        <p14:creationId xmlns:p14="http://schemas.microsoft.com/office/powerpoint/2010/main" val="1271831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l="-25000" r="-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0BAB-7F7A-D649-9E67-8ECFC629BB01}"/>
              </a:ext>
            </a:extLst>
          </p:cNvPr>
          <p:cNvSpPr>
            <a:spLocks noGrp="1"/>
          </p:cNvSpPr>
          <p:nvPr>
            <p:ph type="title" idx="4294967295"/>
          </p:nvPr>
        </p:nvSpPr>
        <p:spPr>
          <a:xfrm>
            <a:off x="0" y="0"/>
            <a:ext cx="7691718" cy="806193"/>
          </a:xfrm>
        </p:spPr>
        <p:txBody>
          <a:bodyPr vert="horz" lIns="228600" tIns="228600" rIns="228600" bIns="228600" rtlCol="0" anchor="ctr">
            <a:normAutofit fontScale="90000"/>
          </a:bodyPr>
          <a:lstStyle/>
          <a:p>
            <a:pPr algn="l"/>
            <a:r>
              <a:rPr lang="en-US" dirty="0">
                <a:solidFill>
                  <a:schemeClr val="accent1"/>
                </a:solidFill>
              </a:rPr>
              <a:t>K-Means: Visualization</a:t>
            </a:r>
          </a:p>
        </p:txBody>
      </p:sp>
      <p:sp>
        <p:nvSpPr>
          <p:cNvPr id="76" name="TextBox 75">
            <a:extLst>
              <a:ext uri="{FF2B5EF4-FFF2-40B4-BE49-F238E27FC236}">
                <a16:creationId xmlns:a16="http://schemas.microsoft.com/office/drawing/2014/main" id="{7104DF7F-3EEC-D04E-B916-3529C34B10D8}"/>
              </a:ext>
            </a:extLst>
          </p:cNvPr>
          <p:cNvSpPr txBox="1"/>
          <p:nvPr/>
        </p:nvSpPr>
        <p:spPr>
          <a:xfrm>
            <a:off x="179294" y="2167217"/>
            <a:ext cx="3639671" cy="2523566"/>
          </a:xfrm>
          <a:prstGeom prst="rect">
            <a:avLst/>
          </a:prstGeom>
          <a:solidFill>
            <a:schemeClr val="bg1">
              <a:alpha val="63000"/>
            </a:schemeClr>
          </a:solidFill>
        </p:spPr>
        <p:txBody>
          <a:bodyPr vert="horz" lIns="91440" tIns="45720" rIns="91440" bIns="45720" rtlCol="0" anchor="ctr">
            <a:normAutofit/>
          </a:bodyPr>
          <a:lstStyle/>
          <a:p>
            <a:pPr indent="-228600" algn="ctr" defTabSz="914400">
              <a:lnSpc>
                <a:spcPct val="120000"/>
              </a:lnSpc>
              <a:spcAft>
                <a:spcPts val="600"/>
              </a:spcAft>
              <a:buClr>
                <a:schemeClr val="accent1"/>
              </a:buClr>
              <a:buSzPct val="110000"/>
              <a:buFont typeface="Wingdings" panose="05000000000000000000" pitchFamily="2" charset="2"/>
              <a:buChar char="§"/>
            </a:pPr>
            <a:r>
              <a:rPr lang="en-US" dirty="0"/>
              <a:t>Using Folium, I can visualize these results. </a:t>
            </a:r>
          </a:p>
          <a:p>
            <a:pPr indent="-228600" algn="ctr" defTabSz="914400">
              <a:lnSpc>
                <a:spcPct val="120000"/>
              </a:lnSpc>
              <a:spcAft>
                <a:spcPts val="600"/>
              </a:spcAft>
              <a:buClr>
                <a:schemeClr val="accent1"/>
              </a:buClr>
              <a:buSzPct val="110000"/>
              <a:buFont typeface="Wingdings" panose="05000000000000000000" pitchFamily="2" charset="2"/>
              <a:buChar char="§"/>
            </a:pPr>
            <a:r>
              <a:rPr lang="en-US" dirty="0"/>
              <a:t>The </a:t>
            </a:r>
            <a:r>
              <a:rPr lang="en-GB" dirty="0"/>
              <a:t>colour’s</a:t>
            </a:r>
            <a:r>
              <a:rPr lang="en-US" dirty="0"/>
              <a:t> work as a key, we can clearly see 5 different groups. </a:t>
            </a:r>
          </a:p>
        </p:txBody>
      </p:sp>
    </p:spTree>
    <p:extLst>
      <p:ext uri="{BB962C8B-B14F-4D97-AF65-F5344CB8AC3E}">
        <p14:creationId xmlns:p14="http://schemas.microsoft.com/office/powerpoint/2010/main" val="443326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E20A234D-B9A4-4358-82C4-55B27FDC0E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6" name="Freeform 5">
              <a:extLst>
                <a:ext uri="{FF2B5EF4-FFF2-40B4-BE49-F238E27FC236}">
                  <a16:creationId xmlns:a16="http://schemas.microsoft.com/office/drawing/2014/main" id="{D6AD3151-F96E-4F8D-9B74-990ABE183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6">
              <a:extLst>
                <a:ext uri="{FF2B5EF4-FFF2-40B4-BE49-F238E27FC236}">
                  <a16:creationId xmlns:a16="http://schemas.microsoft.com/office/drawing/2014/main" id="{B3504A37-677D-4553-961E-C8504E1AD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7">
              <a:extLst>
                <a:ext uri="{FF2B5EF4-FFF2-40B4-BE49-F238E27FC236}">
                  <a16:creationId xmlns:a16="http://schemas.microsoft.com/office/drawing/2014/main" id="{E1A9F12C-7B47-41B8-9DF3-74E2A7255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9" name="Freeform 8">
              <a:extLst>
                <a:ext uri="{FF2B5EF4-FFF2-40B4-BE49-F238E27FC236}">
                  <a16:creationId xmlns:a16="http://schemas.microsoft.com/office/drawing/2014/main" id="{AB64BA4D-764E-43AA-B546-158AAB0F28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9">
              <a:extLst>
                <a:ext uri="{FF2B5EF4-FFF2-40B4-BE49-F238E27FC236}">
                  <a16:creationId xmlns:a16="http://schemas.microsoft.com/office/drawing/2014/main" id="{C13AB19E-C06F-42CE-8C07-8BCE182DA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10">
              <a:extLst>
                <a:ext uri="{FF2B5EF4-FFF2-40B4-BE49-F238E27FC236}">
                  <a16:creationId xmlns:a16="http://schemas.microsoft.com/office/drawing/2014/main" id="{057D2BFA-CF18-4381-89A7-ED3624346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2" name="Freeform 11">
              <a:extLst>
                <a:ext uri="{FF2B5EF4-FFF2-40B4-BE49-F238E27FC236}">
                  <a16:creationId xmlns:a16="http://schemas.microsoft.com/office/drawing/2014/main" id="{D4C422A6-48B9-4629-8FEF-0AA2FCF8A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12">
              <a:extLst>
                <a:ext uri="{FF2B5EF4-FFF2-40B4-BE49-F238E27FC236}">
                  <a16:creationId xmlns:a16="http://schemas.microsoft.com/office/drawing/2014/main" id="{44431652-9C96-4555-8585-20ACDFB2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3">
              <a:extLst>
                <a:ext uri="{FF2B5EF4-FFF2-40B4-BE49-F238E27FC236}">
                  <a16:creationId xmlns:a16="http://schemas.microsoft.com/office/drawing/2014/main" id="{BA82E172-9439-4927-ABE2-364FD3AA9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5" name="Freeform 14">
              <a:extLst>
                <a:ext uri="{FF2B5EF4-FFF2-40B4-BE49-F238E27FC236}">
                  <a16:creationId xmlns:a16="http://schemas.microsoft.com/office/drawing/2014/main" id="{9137DE69-451C-4993-8AF3-1DDDD1751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6" name="Freeform 15">
              <a:extLst>
                <a:ext uri="{FF2B5EF4-FFF2-40B4-BE49-F238E27FC236}">
                  <a16:creationId xmlns:a16="http://schemas.microsoft.com/office/drawing/2014/main" id="{430B95C1-206E-4B3D-85F7-10E2EE73C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7" name="Freeform 16">
              <a:extLst>
                <a:ext uri="{FF2B5EF4-FFF2-40B4-BE49-F238E27FC236}">
                  <a16:creationId xmlns:a16="http://schemas.microsoft.com/office/drawing/2014/main" id="{3D23E2F8-938B-4A52-B35F-94F1331E9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8" name="Freeform 17">
              <a:extLst>
                <a:ext uri="{FF2B5EF4-FFF2-40B4-BE49-F238E27FC236}">
                  <a16:creationId xmlns:a16="http://schemas.microsoft.com/office/drawing/2014/main" id="{A7371A20-A9C7-40DA-BE71-2D23D3F8F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18">
              <a:extLst>
                <a:ext uri="{FF2B5EF4-FFF2-40B4-BE49-F238E27FC236}">
                  <a16:creationId xmlns:a16="http://schemas.microsoft.com/office/drawing/2014/main" id="{AD5A9C0B-2DF6-47B7-B7F4-DC52B4665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19">
              <a:extLst>
                <a:ext uri="{FF2B5EF4-FFF2-40B4-BE49-F238E27FC236}">
                  <a16:creationId xmlns:a16="http://schemas.microsoft.com/office/drawing/2014/main" id="{AA3FFED2-A833-473E-869C-C67C78EF1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1" name="Freeform 20">
              <a:extLst>
                <a:ext uri="{FF2B5EF4-FFF2-40B4-BE49-F238E27FC236}">
                  <a16:creationId xmlns:a16="http://schemas.microsoft.com/office/drawing/2014/main" id="{DD3136B0-EC59-42D1-AED9-1E7B23AE0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21">
              <a:extLst>
                <a:ext uri="{FF2B5EF4-FFF2-40B4-BE49-F238E27FC236}">
                  <a16:creationId xmlns:a16="http://schemas.microsoft.com/office/drawing/2014/main" id="{516A793C-A2AA-409E-9AFD-31EBC9918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22">
              <a:extLst>
                <a:ext uri="{FF2B5EF4-FFF2-40B4-BE49-F238E27FC236}">
                  <a16:creationId xmlns:a16="http://schemas.microsoft.com/office/drawing/2014/main" id="{A91A9330-6EF3-4068-9E05-EFD9E5814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4" name="Freeform 23">
              <a:extLst>
                <a:ext uri="{FF2B5EF4-FFF2-40B4-BE49-F238E27FC236}">
                  <a16:creationId xmlns:a16="http://schemas.microsoft.com/office/drawing/2014/main" id="{363F339A-2F0F-497A-9A97-6E1D4A38A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46" name="Group 145">
            <a:extLst>
              <a:ext uri="{FF2B5EF4-FFF2-40B4-BE49-F238E27FC236}">
                <a16:creationId xmlns:a16="http://schemas.microsoft.com/office/drawing/2014/main" id="{4BF14AA4-98BB-49F7-8A26-B9611695CB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47" name="Rectangle 146">
              <a:extLst>
                <a:ext uri="{FF2B5EF4-FFF2-40B4-BE49-F238E27FC236}">
                  <a16:creationId xmlns:a16="http://schemas.microsoft.com/office/drawing/2014/main" id="{769B412D-486A-40AE-AD13-012CFC18C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8" name="Isosceles Triangle 147">
              <a:extLst>
                <a:ext uri="{FF2B5EF4-FFF2-40B4-BE49-F238E27FC236}">
                  <a16:creationId xmlns:a16="http://schemas.microsoft.com/office/drawing/2014/main" id="{05FE3073-1BF6-4D01-B519-329470617E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9" name="Rectangle 148">
              <a:extLst>
                <a:ext uri="{FF2B5EF4-FFF2-40B4-BE49-F238E27FC236}">
                  <a16:creationId xmlns:a16="http://schemas.microsoft.com/office/drawing/2014/main" id="{0144938A-7410-4F44-8642-3F1272DED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51" name="Rectangle 150">
            <a:extLst>
              <a:ext uri="{FF2B5EF4-FFF2-40B4-BE49-F238E27FC236}">
                <a16:creationId xmlns:a16="http://schemas.microsoft.com/office/drawing/2014/main" id="{B7FF52F0-41C1-43AB-A827-85DF6A06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6C144995-155B-424A-B9F4-F22B71B70C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4" name="Freeform 5">
              <a:extLst>
                <a:ext uri="{FF2B5EF4-FFF2-40B4-BE49-F238E27FC236}">
                  <a16:creationId xmlns:a16="http://schemas.microsoft.com/office/drawing/2014/main" id="{8209302C-6060-4E33-B0FF-231E14ABE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6">
              <a:extLst>
                <a:ext uri="{FF2B5EF4-FFF2-40B4-BE49-F238E27FC236}">
                  <a16:creationId xmlns:a16="http://schemas.microsoft.com/office/drawing/2014/main" id="{1B7CFB76-EC56-4AEC-9C98-2E090DE43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7">
              <a:extLst>
                <a:ext uri="{FF2B5EF4-FFF2-40B4-BE49-F238E27FC236}">
                  <a16:creationId xmlns:a16="http://schemas.microsoft.com/office/drawing/2014/main" id="{B477DDB4-CCA0-4087-A6A1-A2AAE5021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7" name="Freeform 8">
              <a:extLst>
                <a:ext uri="{FF2B5EF4-FFF2-40B4-BE49-F238E27FC236}">
                  <a16:creationId xmlns:a16="http://schemas.microsoft.com/office/drawing/2014/main" id="{D6D89F34-3A58-4580-BD09-33277B5DE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9">
              <a:extLst>
                <a:ext uri="{FF2B5EF4-FFF2-40B4-BE49-F238E27FC236}">
                  <a16:creationId xmlns:a16="http://schemas.microsoft.com/office/drawing/2014/main" id="{B2323A6B-B80D-43C6-9C79-8A543993B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0">
              <a:extLst>
                <a:ext uri="{FF2B5EF4-FFF2-40B4-BE49-F238E27FC236}">
                  <a16:creationId xmlns:a16="http://schemas.microsoft.com/office/drawing/2014/main" id="{34BF7A9F-A77E-438F-B3C2-963039783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0" name="Freeform 11">
              <a:extLst>
                <a:ext uri="{FF2B5EF4-FFF2-40B4-BE49-F238E27FC236}">
                  <a16:creationId xmlns:a16="http://schemas.microsoft.com/office/drawing/2014/main" id="{F5EE77F3-F65B-4C01-91EB-3F45576BF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1" name="Freeform 12">
              <a:extLst>
                <a:ext uri="{FF2B5EF4-FFF2-40B4-BE49-F238E27FC236}">
                  <a16:creationId xmlns:a16="http://schemas.microsoft.com/office/drawing/2014/main" id="{E2A55C6C-6A64-4546-AA40-F2343C11F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2" name="Freeform 13">
              <a:extLst>
                <a:ext uri="{FF2B5EF4-FFF2-40B4-BE49-F238E27FC236}">
                  <a16:creationId xmlns:a16="http://schemas.microsoft.com/office/drawing/2014/main" id="{BBF96922-FB36-4155-A363-5AB6E60F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3" name="Freeform 14">
              <a:extLst>
                <a:ext uri="{FF2B5EF4-FFF2-40B4-BE49-F238E27FC236}">
                  <a16:creationId xmlns:a16="http://schemas.microsoft.com/office/drawing/2014/main" id="{5BB8D0CC-3FD6-4257-9B8E-8F6B35BAA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4" name="Freeform 15">
              <a:extLst>
                <a:ext uri="{FF2B5EF4-FFF2-40B4-BE49-F238E27FC236}">
                  <a16:creationId xmlns:a16="http://schemas.microsoft.com/office/drawing/2014/main" id="{59C16BD8-BDED-4F47-9EF4-B9F466D90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5" name="Freeform 16">
              <a:extLst>
                <a:ext uri="{FF2B5EF4-FFF2-40B4-BE49-F238E27FC236}">
                  <a16:creationId xmlns:a16="http://schemas.microsoft.com/office/drawing/2014/main" id="{687913F5-87F7-499B-9C9A-DB7687145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6" name="Freeform 17">
              <a:extLst>
                <a:ext uri="{FF2B5EF4-FFF2-40B4-BE49-F238E27FC236}">
                  <a16:creationId xmlns:a16="http://schemas.microsoft.com/office/drawing/2014/main" id="{C1FC0B82-88DF-42A3-9041-1037C9A76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18">
              <a:extLst>
                <a:ext uri="{FF2B5EF4-FFF2-40B4-BE49-F238E27FC236}">
                  <a16:creationId xmlns:a16="http://schemas.microsoft.com/office/drawing/2014/main" id="{1C083223-5759-48E1-B3AE-ADF4C165B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19">
              <a:extLst>
                <a:ext uri="{FF2B5EF4-FFF2-40B4-BE49-F238E27FC236}">
                  <a16:creationId xmlns:a16="http://schemas.microsoft.com/office/drawing/2014/main" id="{A283EA1D-83E3-4469-A48F-58ECE187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20">
              <a:extLst>
                <a:ext uri="{FF2B5EF4-FFF2-40B4-BE49-F238E27FC236}">
                  <a16:creationId xmlns:a16="http://schemas.microsoft.com/office/drawing/2014/main" id="{9C827C81-2FCC-48CE-947D-120E6924B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21">
              <a:extLst>
                <a:ext uri="{FF2B5EF4-FFF2-40B4-BE49-F238E27FC236}">
                  <a16:creationId xmlns:a16="http://schemas.microsoft.com/office/drawing/2014/main" id="{FDB65A24-1E0B-4AEF-8973-DCD5417FB7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22">
              <a:extLst>
                <a:ext uri="{FF2B5EF4-FFF2-40B4-BE49-F238E27FC236}">
                  <a16:creationId xmlns:a16="http://schemas.microsoft.com/office/drawing/2014/main" id="{FD07639F-33B8-42B0-8353-70EFD44BA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2" name="Freeform 23">
              <a:extLst>
                <a:ext uri="{FF2B5EF4-FFF2-40B4-BE49-F238E27FC236}">
                  <a16:creationId xmlns:a16="http://schemas.microsoft.com/office/drawing/2014/main" id="{4C2C74EF-6FD2-4E2D-84EA-33191D52C0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74" name="Rectangle 173">
            <a:extLst>
              <a:ext uri="{FF2B5EF4-FFF2-40B4-BE49-F238E27FC236}">
                <a16:creationId xmlns:a16="http://schemas.microsoft.com/office/drawing/2014/main" id="{49DB63B5-3AC2-4401-94EF-046358A66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0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23BBD0-4846-D74A-BC57-1F1C55A018BC}"/>
              </a:ext>
            </a:extLst>
          </p:cNvPr>
          <p:cNvSpPr>
            <a:spLocks noGrp="1"/>
          </p:cNvSpPr>
          <p:nvPr>
            <p:ph type="title"/>
          </p:nvPr>
        </p:nvSpPr>
        <p:spPr>
          <a:xfrm>
            <a:off x="1759236" y="1326996"/>
            <a:ext cx="8679915" cy="2965254"/>
          </a:xfrm>
        </p:spPr>
        <p:txBody>
          <a:bodyPr vert="horz" lIns="228600" tIns="228600" rIns="228600" bIns="0" rtlCol="0" anchor="ctr">
            <a:normAutofit/>
          </a:bodyPr>
          <a:lstStyle/>
          <a:p>
            <a:pPr>
              <a:lnSpc>
                <a:spcPct val="80000"/>
              </a:lnSpc>
            </a:pPr>
            <a:r>
              <a:rPr lang="en-US" sz="7200" dirty="0">
                <a:solidFill>
                  <a:schemeClr val="accent1">
                    <a:lumMod val="40000"/>
                    <a:lumOff val="60000"/>
                  </a:schemeClr>
                </a:solidFill>
              </a:rPr>
              <a:t>Results and Discussion</a:t>
            </a:r>
          </a:p>
        </p:txBody>
      </p:sp>
      <p:sp>
        <p:nvSpPr>
          <p:cNvPr id="185" name="Isosceles Triangle 175">
            <a:extLst>
              <a:ext uri="{FF2B5EF4-FFF2-40B4-BE49-F238E27FC236}">
                <a16:creationId xmlns:a16="http://schemas.microsoft.com/office/drawing/2014/main" id="{5BF7DBAF-F0AA-4410-8A08-2579C8508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560849"/>
            <a:ext cx="407233" cy="35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64527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74">
            <a:extLst>
              <a:ext uri="{FF2B5EF4-FFF2-40B4-BE49-F238E27FC236}">
                <a16:creationId xmlns:a16="http://schemas.microsoft.com/office/drawing/2014/main" id="{48502C74-5431-489C-B80C-2664E8459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76">
            <a:extLst>
              <a:ext uri="{FF2B5EF4-FFF2-40B4-BE49-F238E27FC236}">
                <a16:creationId xmlns:a16="http://schemas.microsoft.com/office/drawing/2014/main" id="{9C134B5E-4174-4CD7-A7B7-D3713F835E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6" name="Freeform 5">
              <a:extLst>
                <a:ext uri="{FF2B5EF4-FFF2-40B4-BE49-F238E27FC236}">
                  <a16:creationId xmlns:a16="http://schemas.microsoft.com/office/drawing/2014/main" id="{FC6B5718-5BE5-4119-BBD7-1D15F3DE08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6">
              <a:extLst>
                <a:ext uri="{FF2B5EF4-FFF2-40B4-BE49-F238E27FC236}">
                  <a16:creationId xmlns:a16="http://schemas.microsoft.com/office/drawing/2014/main" id="{AF8BC3B5-3314-42F8-BEA4-3E28C50BFF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7">
              <a:extLst>
                <a:ext uri="{FF2B5EF4-FFF2-40B4-BE49-F238E27FC236}">
                  <a16:creationId xmlns:a16="http://schemas.microsoft.com/office/drawing/2014/main" id="{1C7063B0-2FAC-4FF2-AD0E-2AFF7E5B78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8">
              <a:extLst>
                <a:ext uri="{FF2B5EF4-FFF2-40B4-BE49-F238E27FC236}">
                  <a16:creationId xmlns:a16="http://schemas.microsoft.com/office/drawing/2014/main" id="{CC624F3E-EB8D-48A3-ADCC-074C2EF9A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9">
              <a:extLst>
                <a:ext uri="{FF2B5EF4-FFF2-40B4-BE49-F238E27FC236}">
                  <a16:creationId xmlns:a16="http://schemas.microsoft.com/office/drawing/2014/main" id="{AC4A1D40-8D35-47AF-9E0A-3F979BC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
              <a:extLst>
                <a:ext uri="{FF2B5EF4-FFF2-40B4-BE49-F238E27FC236}">
                  <a16:creationId xmlns:a16="http://schemas.microsoft.com/office/drawing/2014/main" id="{BCE9F603-5E83-40D8-9E55-89EAACF555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
              <a:extLst>
                <a:ext uri="{FF2B5EF4-FFF2-40B4-BE49-F238E27FC236}">
                  <a16:creationId xmlns:a16="http://schemas.microsoft.com/office/drawing/2014/main" id="{0322FEAC-3F81-4F7A-B72B-0BE9A52C56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
              <a:extLst>
                <a:ext uri="{FF2B5EF4-FFF2-40B4-BE49-F238E27FC236}">
                  <a16:creationId xmlns:a16="http://schemas.microsoft.com/office/drawing/2014/main" id="{983FE699-A293-4E08-B065-EA33A2B3BD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a:extLst>
                <a:ext uri="{FF2B5EF4-FFF2-40B4-BE49-F238E27FC236}">
                  <a16:creationId xmlns:a16="http://schemas.microsoft.com/office/drawing/2014/main" id="{50AA497A-A75D-428C-9D83-DA1E609AC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a:extLst>
                <a:ext uri="{FF2B5EF4-FFF2-40B4-BE49-F238E27FC236}">
                  <a16:creationId xmlns:a16="http://schemas.microsoft.com/office/drawing/2014/main" id="{9F98FA28-B83B-45F4-A58E-A0B7C565B2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a:extLst>
                <a:ext uri="{FF2B5EF4-FFF2-40B4-BE49-F238E27FC236}">
                  <a16:creationId xmlns:a16="http://schemas.microsoft.com/office/drawing/2014/main" id="{FFB51381-ABD5-4D0C-BC2D-F8F24D5B1A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9785169A-878D-48A7-A9D6-D84A046B1E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a:extLst>
                <a:ext uri="{FF2B5EF4-FFF2-40B4-BE49-F238E27FC236}">
                  <a16:creationId xmlns:a16="http://schemas.microsoft.com/office/drawing/2014/main" id="{20ACCB3C-07CE-46E6-9EC1-1255D8036E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a:extLst>
                <a:ext uri="{FF2B5EF4-FFF2-40B4-BE49-F238E27FC236}">
                  <a16:creationId xmlns:a16="http://schemas.microsoft.com/office/drawing/2014/main" id="{041B44FD-A25C-440D-A07F-258E6C90F4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a:extLst>
                <a:ext uri="{FF2B5EF4-FFF2-40B4-BE49-F238E27FC236}">
                  <a16:creationId xmlns:a16="http://schemas.microsoft.com/office/drawing/2014/main" id="{8D69F7CD-D448-4527-B012-CD2BD5867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a:extLst>
                <a:ext uri="{FF2B5EF4-FFF2-40B4-BE49-F238E27FC236}">
                  <a16:creationId xmlns:a16="http://schemas.microsoft.com/office/drawing/2014/main" id="{9964E4F6-453F-449B-AB47-06D573562D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1">
              <a:extLst>
                <a:ext uri="{FF2B5EF4-FFF2-40B4-BE49-F238E27FC236}">
                  <a16:creationId xmlns:a16="http://schemas.microsoft.com/office/drawing/2014/main" id="{F68C9137-CEE2-49C8-A17B-C036AFEC62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2">
              <a:extLst>
                <a:ext uri="{FF2B5EF4-FFF2-40B4-BE49-F238E27FC236}">
                  <a16:creationId xmlns:a16="http://schemas.microsoft.com/office/drawing/2014/main" id="{6BE46FF1-996A-4249-8535-8CF2C2F2FB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3">
              <a:extLst>
                <a:ext uri="{FF2B5EF4-FFF2-40B4-BE49-F238E27FC236}">
                  <a16:creationId xmlns:a16="http://schemas.microsoft.com/office/drawing/2014/main" id="{73AF40C3-FA30-4AAC-8CF0-231119D2F5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4">
              <a:extLst>
                <a:ext uri="{FF2B5EF4-FFF2-40B4-BE49-F238E27FC236}">
                  <a16:creationId xmlns:a16="http://schemas.microsoft.com/office/drawing/2014/main" id="{C9605299-EA9C-49E1-A0DD-C67ABCCCA2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5">
              <a:extLst>
                <a:ext uri="{FF2B5EF4-FFF2-40B4-BE49-F238E27FC236}">
                  <a16:creationId xmlns:a16="http://schemas.microsoft.com/office/drawing/2014/main" id="{ACF928EB-F2DC-4D02-ABD2-13B58B5ABE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7" name="Group 99">
            <a:extLst>
              <a:ext uri="{FF2B5EF4-FFF2-40B4-BE49-F238E27FC236}">
                <a16:creationId xmlns:a16="http://schemas.microsoft.com/office/drawing/2014/main" id="{3EA07751-D94C-4FEE-83A4-CD46E73778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101" name="Rectangle 100">
              <a:extLst>
                <a:ext uri="{FF2B5EF4-FFF2-40B4-BE49-F238E27FC236}">
                  <a16:creationId xmlns:a16="http://schemas.microsoft.com/office/drawing/2014/main" id="{DAFB9B11-02B1-458F-A21F-96952C0A1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22">
              <a:extLst>
                <a:ext uri="{FF2B5EF4-FFF2-40B4-BE49-F238E27FC236}">
                  <a16:creationId xmlns:a16="http://schemas.microsoft.com/office/drawing/2014/main" id="{509608E6-93FC-46EA-ADDC-384526952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F041D2CF-7FFC-4057-A778-5C48CDF9B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888631" y="2358391"/>
            <a:ext cx="3498979" cy="2453676"/>
          </a:xfrm>
        </p:spPr>
        <p:txBody>
          <a:bodyPr>
            <a:normAutofit/>
          </a:bodyPr>
          <a:lstStyle/>
          <a:p>
            <a:r>
              <a:rPr lang="en-US"/>
              <a:t>Breakdown of Each Cluster:</a:t>
            </a:r>
            <a:br>
              <a:rPr lang="en-US"/>
            </a:br>
            <a:r>
              <a:rPr lang="en-US"/>
              <a:t>The code </a:t>
            </a:r>
          </a:p>
        </p:txBody>
      </p:sp>
      <p:pic>
        <p:nvPicPr>
          <p:cNvPr id="4" name="Picture 3" descr="A screenshot of a cell phone&#10;&#10;Description automatically generated">
            <a:extLst>
              <a:ext uri="{FF2B5EF4-FFF2-40B4-BE49-F238E27FC236}">
                <a16:creationId xmlns:a16="http://schemas.microsoft.com/office/drawing/2014/main" id="{63A8476C-F391-0F49-8420-251DFD1AF25C}"/>
              </a:ext>
            </a:extLst>
          </p:cNvPr>
          <p:cNvPicPr>
            <a:picLocks noChangeAspect="1"/>
          </p:cNvPicPr>
          <p:nvPr/>
        </p:nvPicPr>
        <p:blipFill rotWithShape="1">
          <a:blip r:embed="rId2"/>
          <a:srcRect r="1480" b="-2"/>
          <a:stretch/>
        </p:blipFill>
        <p:spPr>
          <a:xfrm>
            <a:off x="5115908" y="804036"/>
            <a:ext cx="6274561" cy="2977469"/>
          </a:xfrm>
          <a:prstGeom prst="rect">
            <a:avLst/>
          </a:prstGeom>
          <a:ln w="9525">
            <a:solidFill>
              <a:schemeClr val="tx1">
                <a:alpha val="20000"/>
              </a:schemeClr>
            </a:solidFill>
          </a:ln>
        </p:spPr>
      </p:pic>
      <p:sp>
        <p:nvSpPr>
          <p:cNvPr id="9" name="Content Placeholder 8">
            <a:extLst>
              <a:ext uri="{FF2B5EF4-FFF2-40B4-BE49-F238E27FC236}">
                <a16:creationId xmlns:a16="http://schemas.microsoft.com/office/drawing/2014/main" id="{CFBDC3B1-4FDA-4728-89FE-148CAA5BAD01}"/>
              </a:ext>
            </a:extLst>
          </p:cNvPr>
          <p:cNvSpPr>
            <a:spLocks noGrp="1"/>
          </p:cNvSpPr>
          <p:nvPr>
            <p:ph idx="1"/>
          </p:nvPr>
        </p:nvSpPr>
        <p:spPr>
          <a:xfrm>
            <a:off x="5118447" y="4267830"/>
            <a:ext cx="6281873" cy="1783977"/>
          </a:xfrm>
        </p:spPr>
        <p:txBody>
          <a:bodyPr>
            <a:normAutofit/>
          </a:bodyPr>
          <a:lstStyle/>
          <a:p>
            <a:pPr marL="0" indent="0">
              <a:lnSpc>
                <a:spcPct val="110000"/>
              </a:lnSpc>
              <a:buClr>
                <a:srgbClr val="CB82FB"/>
              </a:buClr>
              <a:buNone/>
            </a:pPr>
            <a:r>
              <a:rPr lang="en-GB" sz="900"/>
              <a:t>Looking at the individual clusters, the data sets are very similar, however it is the order and frequency that plays a big role in deciding which clusters are better suited to BrightMindsDS criteria. Which were as follows:</a:t>
            </a:r>
          </a:p>
          <a:p>
            <a:pPr>
              <a:lnSpc>
                <a:spcPct val="110000"/>
              </a:lnSpc>
              <a:buClr>
                <a:srgbClr val="CB82FB"/>
              </a:buClr>
            </a:pPr>
            <a:r>
              <a:rPr lang="en-GB" sz="900"/>
              <a:t>Can it be accessed via local transport?</a:t>
            </a:r>
          </a:p>
          <a:p>
            <a:pPr>
              <a:lnSpc>
                <a:spcPct val="110000"/>
              </a:lnSpc>
              <a:buClr>
                <a:srgbClr val="CB82FB"/>
              </a:buClr>
            </a:pPr>
            <a:r>
              <a:rPr lang="en-GB" sz="900"/>
              <a:t>Are there any gyms nearby?</a:t>
            </a:r>
          </a:p>
          <a:p>
            <a:pPr>
              <a:lnSpc>
                <a:spcPct val="110000"/>
              </a:lnSpc>
              <a:buClr>
                <a:srgbClr val="CB82FB"/>
              </a:buClr>
            </a:pPr>
            <a:r>
              <a:rPr lang="en-GB" sz="900"/>
              <a:t>Is there a nice park/open space near by?</a:t>
            </a:r>
          </a:p>
          <a:p>
            <a:pPr>
              <a:lnSpc>
                <a:spcPct val="110000"/>
              </a:lnSpc>
              <a:buClr>
                <a:srgbClr val="CB82FB"/>
              </a:buClr>
            </a:pPr>
            <a:r>
              <a:rPr lang="en-GB" sz="900"/>
              <a:t>Are there good coffee shops nearby for lunch?</a:t>
            </a:r>
          </a:p>
          <a:p>
            <a:pPr>
              <a:lnSpc>
                <a:spcPct val="110000"/>
              </a:lnSpc>
              <a:buClr>
                <a:srgbClr val="CB82FB"/>
              </a:buClr>
            </a:pPr>
            <a:r>
              <a:rPr lang="en-GB" sz="900"/>
              <a:t>Are there good bars/</a:t>
            </a:r>
          </a:p>
          <a:p>
            <a:pPr>
              <a:lnSpc>
                <a:spcPct val="110000"/>
              </a:lnSpc>
              <a:buClr>
                <a:srgbClr val="CB82FB"/>
              </a:buClr>
            </a:pPr>
            <a:endParaRPr lang="en-US" sz="900"/>
          </a:p>
        </p:txBody>
      </p:sp>
    </p:spTree>
    <p:extLst>
      <p:ext uri="{BB962C8B-B14F-4D97-AF65-F5344CB8AC3E}">
        <p14:creationId xmlns:p14="http://schemas.microsoft.com/office/powerpoint/2010/main" val="401580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6" name="Rectangle 35">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2880486" y="619559"/>
            <a:ext cx="6230857" cy="1230570"/>
          </a:xfrm>
        </p:spPr>
        <p:txBody>
          <a:bodyPr anchor="t">
            <a:normAutofit/>
          </a:bodyPr>
          <a:lstStyle/>
          <a:p>
            <a:pPr algn="l"/>
            <a:r>
              <a:rPr lang="en-US" sz="2800" dirty="0">
                <a:solidFill>
                  <a:schemeClr val="accent1"/>
                </a:solidFill>
              </a:rPr>
              <a:t>Breakdown of Each Cluster:</a:t>
            </a:r>
            <a:br>
              <a:rPr lang="en-US" sz="2800" dirty="0">
                <a:solidFill>
                  <a:schemeClr val="accent1"/>
                </a:solidFill>
              </a:rPr>
            </a:br>
            <a:r>
              <a:rPr lang="en-US" sz="2800" dirty="0">
                <a:solidFill>
                  <a:schemeClr val="accent1"/>
                </a:solidFill>
              </a:rPr>
              <a:t>Analysis</a:t>
            </a:r>
          </a:p>
        </p:txBody>
      </p:sp>
      <p:sp>
        <p:nvSpPr>
          <p:cNvPr id="38" name="Isosceles Triangle 37">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2880487" y="1721224"/>
            <a:ext cx="8944802" cy="4330584"/>
          </a:xfrm>
        </p:spPr>
        <p:txBody>
          <a:bodyPr anchor="t">
            <a:normAutofit fontScale="85000" lnSpcReduction="10000"/>
          </a:bodyPr>
          <a:lstStyle/>
          <a:p>
            <a:pPr marL="0" indent="0">
              <a:buNone/>
            </a:pPr>
            <a:r>
              <a:rPr lang="en-GB" b="1" i="1" dirty="0"/>
              <a:t>Cluster 0 - Red</a:t>
            </a:r>
          </a:p>
          <a:p>
            <a:r>
              <a:rPr lang="en-GB" dirty="0"/>
              <a:t>This cluster is one of the largest, made up of nearly 20 neighbourhoods. This offers BrightMindsDS a variety of locations spread out over the East of London. These neighbourhoods have coffee shops and parks listed as the most common venues. Offering many locations to socialise outside of work. This was a great positive for the company as stated in a recent article 'The beauty of a work café, is that it can be treated as both an area for relaxation and a place of engagement and innovation.' (1) This was one of the highest priorities for BrightMindsDS; generating innovation and offering a place to relax and take a break. The 3rd, 4th and 5th most common venues are made up of a variety of bars, gyms and most importantly transport stations. Bus, train, metro and Gas stations are common in these neighbourhoods. Travel in and around London will be essential for a rising company. Also to note, hotel bars and gay bars are listed too; suggesting inclusive cultures and possible venues for clients to stay.</a:t>
            </a:r>
          </a:p>
          <a:p>
            <a:r>
              <a:rPr lang="en-GB" b="1" i="1" dirty="0"/>
              <a:t>Based on these factors Neighbourhoods in cluster 2 meet and go beyond BrightMindsDS expectations.</a:t>
            </a:r>
            <a:endParaRPr lang="en-GB" dirty="0"/>
          </a:p>
          <a:p>
            <a:endParaRPr lang="en-US" sz="1600" dirty="0"/>
          </a:p>
        </p:txBody>
      </p:sp>
      <p:sp>
        <p:nvSpPr>
          <p:cNvPr id="7" name="Rectangle 6">
            <a:extLst>
              <a:ext uri="{FF2B5EF4-FFF2-40B4-BE49-F238E27FC236}">
                <a16:creationId xmlns:a16="http://schemas.microsoft.com/office/drawing/2014/main" id="{14319D8B-8CAA-1A46-A029-4BB4C50D0A53}"/>
              </a:ext>
            </a:extLst>
          </p:cNvPr>
          <p:cNvSpPr/>
          <p:nvPr/>
        </p:nvSpPr>
        <p:spPr>
          <a:xfrm>
            <a:off x="9524166" y="6618310"/>
            <a:ext cx="2601994" cy="215444"/>
          </a:xfrm>
          <a:prstGeom prst="rect">
            <a:avLst/>
          </a:prstGeom>
        </p:spPr>
        <p:txBody>
          <a:bodyPr wrap="none">
            <a:spAutoFit/>
          </a:bodyPr>
          <a:lstStyle/>
          <a:p>
            <a:pPr>
              <a:spcBef>
                <a:spcPts val="1200"/>
              </a:spcBef>
              <a:spcAft>
                <a:spcPts val="0"/>
              </a:spcAft>
            </a:pPr>
            <a:r>
              <a:rPr lang="en-GB" sz="800" dirty="0">
                <a:solidFill>
                  <a:srgbClr val="000000"/>
                </a:solidFill>
                <a:latin typeface="Calibri" panose="020F0502020204030204" pitchFamily="34" charset="0"/>
                <a:ea typeface="Times New Roman" panose="02020603050405020304" pitchFamily="18" charset="0"/>
              </a:rPr>
              <a:t>(1) </a:t>
            </a:r>
            <a:r>
              <a:rPr lang="en-GB" sz="800" u="sng" dirty="0">
                <a:solidFill>
                  <a:srgbClr val="337AB7"/>
                </a:solidFill>
                <a:latin typeface="Calibri" panose="020F0502020204030204" pitchFamily="34" charset="0"/>
                <a:ea typeface="Times New Roman" panose="02020603050405020304" pitchFamily="18" charset="0"/>
                <a:hlinkClick r:id="rId2"/>
              </a:rPr>
              <a:t>https://www.blueprintinteriors.com/office-work-cafe/</a:t>
            </a:r>
            <a:endParaRPr lang="en-GB" sz="1200" dirty="0">
              <a:effectLst/>
              <a:latin typeface="Times New Roman" panose="02020603050405020304" pitchFamily="18" charset="0"/>
              <a:ea typeface="Times New Roman" panose="02020603050405020304" pitchFamily="18" charset="0"/>
            </a:endParaRPr>
          </a:p>
        </p:txBody>
      </p:sp>
      <p:pic>
        <p:nvPicPr>
          <p:cNvPr id="35" name="Picture 34" descr="A picture containing text, map&#10;&#10;Description automatically generated">
            <a:extLst>
              <a:ext uri="{FF2B5EF4-FFF2-40B4-BE49-F238E27FC236}">
                <a16:creationId xmlns:a16="http://schemas.microsoft.com/office/drawing/2014/main" id="{B1AC2D01-559E-2844-B08A-DBD3DCA76986}"/>
              </a:ext>
            </a:extLst>
          </p:cNvPr>
          <p:cNvPicPr>
            <a:picLocks noChangeAspect="1"/>
          </p:cNvPicPr>
          <p:nvPr/>
        </p:nvPicPr>
        <p:blipFill>
          <a:blip r:embed="rId3"/>
          <a:stretch>
            <a:fillRect/>
          </a:stretch>
        </p:blipFill>
        <p:spPr>
          <a:xfrm>
            <a:off x="7946085" y="133665"/>
            <a:ext cx="4119563" cy="1542279"/>
          </a:xfrm>
          <a:prstGeom prst="rect">
            <a:avLst/>
          </a:prstGeom>
        </p:spPr>
      </p:pic>
    </p:spTree>
    <p:extLst>
      <p:ext uri="{BB962C8B-B14F-4D97-AF65-F5344CB8AC3E}">
        <p14:creationId xmlns:p14="http://schemas.microsoft.com/office/powerpoint/2010/main" val="1165920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8"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9"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3"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4"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4"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25"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4067177" y="630936"/>
            <a:ext cx="6677553" cy="1353310"/>
          </a:xfrm>
        </p:spPr>
        <p:txBody>
          <a:bodyPr anchor="b">
            <a:normAutofit/>
          </a:bodyPr>
          <a:lstStyle/>
          <a:p>
            <a:pPr algn="l"/>
            <a:r>
              <a:rPr lang="en-US" sz="3300">
                <a:solidFill>
                  <a:schemeClr val="tx1"/>
                </a:solidFill>
              </a:rPr>
              <a:t>Breakdown of Each Cluster:</a:t>
            </a:r>
            <a:br>
              <a:rPr lang="en-US" sz="3300">
                <a:solidFill>
                  <a:schemeClr val="tx1"/>
                </a:solidFill>
              </a:rPr>
            </a:br>
            <a:r>
              <a:rPr lang="en-US" sz="3300">
                <a:solidFill>
                  <a:schemeClr val="tx1"/>
                </a:solidFill>
              </a:rPr>
              <a:t>Analysis</a:t>
            </a:r>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4067177" y="2161348"/>
            <a:ext cx="6677551" cy="3890460"/>
          </a:xfrm>
        </p:spPr>
        <p:txBody>
          <a:bodyPr anchor="ctr">
            <a:normAutofit/>
          </a:bodyPr>
          <a:lstStyle/>
          <a:p>
            <a:pPr marL="0" indent="0">
              <a:buNone/>
            </a:pPr>
            <a:r>
              <a:rPr lang="en-GB" sz="1600" b="1" i="1"/>
              <a:t>Cluster 1 - Purple</a:t>
            </a:r>
          </a:p>
          <a:p>
            <a:r>
              <a:rPr lang="en-GB" sz="1600"/>
              <a:t>Within these neighbourhoods, coffee shops and parks were the most popular venues. Suggesting good locations to socialise outside of work. This was a great positive for the company (explained in prev. slide). However there is very little mention of any local transportation. The realism of working in a big city like London is that employees will need to travel around the city to meet clients and/or commute. This means the neighbourhoods in cluster 1 will have to be ignored.</a:t>
            </a:r>
          </a:p>
          <a:p>
            <a:endParaRPr lang="en-US" sz="1600"/>
          </a:p>
        </p:txBody>
      </p:sp>
      <p:pic>
        <p:nvPicPr>
          <p:cNvPr id="102" name="Picture 101" descr="A picture containing text, map&#10;&#10;Description automatically generated">
            <a:extLst>
              <a:ext uri="{FF2B5EF4-FFF2-40B4-BE49-F238E27FC236}">
                <a16:creationId xmlns:a16="http://schemas.microsoft.com/office/drawing/2014/main" id="{387DC483-1C10-7E4D-8776-186C6EAF393C}"/>
              </a:ext>
            </a:extLst>
          </p:cNvPr>
          <p:cNvPicPr>
            <a:picLocks noChangeAspect="1"/>
          </p:cNvPicPr>
          <p:nvPr/>
        </p:nvPicPr>
        <p:blipFill>
          <a:blip r:embed="rId2"/>
          <a:stretch>
            <a:fillRect/>
          </a:stretch>
        </p:blipFill>
        <p:spPr>
          <a:xfrm>
            <a:off x="134937" y="5157379"/>
            <a:ext cx="4119563" cy="1542279"/>
          </a:xfrm>
          <a:prstGeom prst="rect">
            <a:avLst/>
          </a:prstGeom>
        </p:spPr>
      </p:pic>
    </p:spTree>
    <p:extLst>
      <p:ext uri="{BB962C8B-B14F-4D97-AF65-F5344CB8AC3E}">
        <p14:creationId xmlns:p14="http://schemas.microsoft.com/office/powerpoint/2010/main" val="154427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4"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5"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2"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3"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4"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5"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6"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9"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0"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1"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2"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3"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74"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75"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6"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7"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8"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888631" y="1477651"/>
            <a:ext cx="3756774" cy="4575659"/>
          </a:xfrm>
        </p:spPr>
        <p:txBody>
          <a:bodyPr anchor="t">
            <a:normAutofit/>
          </a:bodyPr>
          <a:lstStyle/>
          <a:p>
            <a:pPr algn="l"/>
            <a:r>
              <a:rPr lang="en-US" sz="5400">
                <a:solidFill>
                  <a:schemeClr val="accent1"/>
                </a:solidFill>
              </a:rPr>
              <a:t>Breakdown of Each Cluster:</a:t>
            </a:r>
            <a:br>
              <a:rPr lang="en-US" sz="5400">
                <a:solidFill>
                  <a:schemeClr val="accent1"/>
                </a:solidFill>
              </a:rPr>
            </a:br>
            <a:r>
              <a:rPr lang="en-US" sz="5400">
                <a:solidFill>
                  <a:schemeClr val="accent1"/>
                </a:solidFill>
              </a:rPr>
              <a:t>Analysis</a:t>
            </a:r>
          </a:p>
        </p:txBody>
      </p:sp>
      <p:sp>
        <p:nvSpPr>
          <p:cNvPr id="179" name="Isosceles Triangle 125">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dirty="0"/>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5239764" y="1477651"/>
            <a:ext cx="6160555" cy="4575660"/>
          </a:xfrm>
        </p:spPr>
        <p:txBody>
          <a:bodyPr anchor="t">
            <a:normAutofit/>
          </a:bodyPr>
          <a:lstStyle/>
          <a:p>
            <a:pPr marL="0" indent="0">
              <a:lnSpc>
                <a:spcPct val="110000"/>
              </a:lnSpc>
              <a:buNone/>
            </a:pPr>
            <a:r>
              <a:rPr lang="en-GB" sz="1700" b="1" i="1"/>
              <a:t>Cluster 2 – Light Blue</a:t>
            </a:r>
          </a:p>
          <a:p>
            <a:pPr marL="0" indent="0">
              <a:lnSpc>
                <a:spcPct val="110000"/>
              </a:lnSpc>
              <a:buNone/>
            </a:pPr>
            <a:r>
              <a:rPr lang="en-GB" sz="1700"/>
              <a:t>Looking at the data for cluster 2, I can see that:</a:t>
            </a:r>
          </a:p>
          <a:p>
            <a:pPr>
              <a:lnSpc>
                <a:spcPct val="110000"/>
              </a:lnSpc>
            </a:pPr>
            <a:r>
              <a:rPr lang="en-GB" sz="1700"/>
              <a:t>Park is most common, good space to take a break, promote some outdoor team activities or working</a:t>
            </a:r>
          </a:p>
          <a:p>
            <a:pPr>
              <a:lnSpc>
                <a:spcPct val="110000"/>
              </a:lnSpc>
            </a:pPr>
            <a:r>
              <a:rPr lang="en-GB" sz="1700"/>
              <a:t>Train station is also listed as one of the most common venues suggesting good rail and underground links which is great for commuters or when visiting clients.</a:t>
            </a:r>
          </a:p>
          <a:p>
            <a:pPr>
              <a:lnSpc>
                <a:spcPct val="110000"/>
              </a:lnSpc>
            </a:pPr>
            <a:r>
              <a:rPr lang="en-GB" sz="1700"/>
              <a:t>Gym, boxing gym and gym pool mentioned, providing a different experience aside from a weights or cardio gym.</a:t>
            </a:r>
          </a:p>
          <a:p>
            <a:pPr>
              <a:lnSpc>
                <a:spcPct val="110000"/>
              </a:lnSpc>
            </a:pPr>
            <a:r>
              <a:rPr lang="en-GB" sz="1700"/>
              <a:t>There are variety of bars on offer too.</a:t>
            </a:r>
          </a:p>
          <a:p>
            <a:pPr marL="0" indent="0">
              <a:lnSpc>
                <a:spcPct val="110000"/>
              </a:lnSpc>
              <a:buNone/>
            </a:pPr>
            <a:r>
              <a:rPr lang="en-GB" sz="1700" b="1" i="1"/>
              <a:t>Based on these factors Neighbourhoods in cluster 2 meet and go beyond BrightMindsDS expectations.</a:t>
            </a:r>
            <a:endParaRPr lang="en-GB" sz="1700"/>
          </a:p>
          <a:p>
            <a:pPr>
              <a:lnSpc>
                <a:spcPct val="110000"/>
              </a:lnSpc>
            </a:pPr>
            <a:endParaRPr lang="en-US" sz="1700"/>
          </a:p>
        </p:txBody>
      </p:sp>
      <p:pic>
        <p:nvPicPr>
          <p:cNvPr id="74" name="Picture 73" descr="A picture containing text, map&#10;&#10;Description automatically generated">
            <a:extLst>
              <a:ext uri="{FF2B5EF4-FFF2-40B4-BE49-F238E27FC236}">
                <a16:creationId xmlns:a16="http://schemas.microsoft.com/office/drawing/2014/main" id="{FCAE9DEA-1462-DA49-AE22-4593929F42E5}"/>
              </a:ext>
            </a:extLst>
          </p:cNvPr>
          <p:cNvPicPr>
            <a:picLocks noChangeAspect="1"/>
          </p:cNvPicPr>
          <p:nvPr/>
        </p:nvPicPr>
        <p:blipFill>
          <a:blip r:embed="rId2"/>
          <a:stretch>
            <a:fillRect/>
          </a:stretch>
        </p:blipFill>
        <p:spPr>
          <a:xfrm>
            <a:off x="7946085" y="133665"/>
            <a:ext cx="4119563" cy="1542279"/>
          </a:xfrm>
          <a:prstGeom prst="rect">
            <a:avLst/>
          </a:prstGeom>
        </p:spPr>
      </p:pic>
    </p:spTree>
    <p:extLst>
      <p:ext uri="{BB962C8B-B14F-4D97-AF65-F5344CB8AC3E}">
        <p14:creationId xmlns:p14="http://schemas.microsoft.com/office/powerpoint/2010/main" val="1310074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 name="Rectangle 183">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87"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8"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9"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0"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1"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2"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3"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4"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5"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6"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7"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8"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9"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0"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1"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2"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03"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04"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5"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6"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7"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209" name="Rectangle 208">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2880485" y="841375"/>
            <a:ext cx="6230857" cy="1230570"/>
          </a:xfrm>
        </p:spPr>
        <p:txBody>
          <a:bodyPr anchor="t">
            <a:normAutofit/>
          </a:bodyPr>
          <a:lstStyle/>
          <a:p>
            <a:pPr algn="l"/>
            <a:r>
              <a:rPr lang="en-US" sz="2800">
                <a:solidFill>
                  <a:schemeClr val="accent1"/>
                </a:solidFill>
              </a:rPr>
              <a:t>Breakdown of Each Cluster:</a:t>
            </a:r>
            <a:br>
              <a:rPr lang="en-US" sz="2800">
                <a:solidFill>
                  <a:schemeClr val="accent1"/>
                </a:solidFill>
              </a:rPr>
            </a:br>
            <a:r>
              <a:rPr lang="en-US" sz="2800">
                <a:solidFill>
                  <a:schemeClr val="accent1"/>
                </a:solidFill>
              </a:rPr>
              <a:t>Analysis</a:t>
            </a:r>
          </a:p>
        </p:txBody>
      </p:sp>
      <p:sp>
        <p:nvSpPr>
          <p:cNvPr id="211" name="Isosceles Triangle 210">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2880487" y="2249046"/>
            <a:ext cx="6123783" cy="3802762"/>
          </a:xfrm>
        </p:spPr>
        <p:txBody>
          <a:bodyPr anchor="t">
            <a:normAutofit/>
          </a:bodyPr>
          <a:lstStyle/>
          <a:p>
            <a:pPr marL="0" indent="0">
              <a:buNone/>
            </a:pPr>
            <a:r>
              <a:rPr lang="en-GB" sz="1600" b="1" i="1" dirty="0"/>
              <a:t>Cluster 3 – Green</a:t>
            </a:r>
          </a:p>
          <a:p>
            <a:pPr lvl="0"/>
            <a:r>
              <a:rPr lang="en-GB" sz="1600" dirty="0"/>
              <a:t>Very similar to neighbourhoods in cluster 1; coffee shops and bars are very common; skate parks and fitness centres offer great facilities for BrightMindsDS employees to stay active. Promoting an active lifestyle and a good work-life balance. However, there is no mention of a bus or train station in the vicinity. As mentioned previously, city links and having the option to travel easily is essential to building a steady business. This requirement is a must so these neighbourhoods should be ignored. </a:t>
            </a:r>
          </a:p>
          <a:p>
            <a:pPr marL="0" indent="0">
              <a:buNone/>
            </a:pPr>
            <a:endParaRPr lang="en-US" sz="1600" dirty="0"/>
          </a:p>
        </p:txBody>
      </p:sp>
      <p:pic>
        <p:nvPicPr>
          <p:cNvPr id="53" name="Picture 52" descr="A picture containing text, map&#10;&#10;Description automatically generated">
            <a:extLst>
              <a:ext uri="{FF2B5EF4-FFF2-40B4-BE49-F238E27FC236}">
                <a16:creationId xmlns:a16="http://schemas.microsoft.com/office/drawing/2014/main" id="{B72AA01E-B31F-114C-A815-C114FEFF428C}"/>
              </a:ext>
            </a:extLst>
          </p:cNvPr>
          <p:cNvPicPr>
            <a:picLocks noChangeAspect="1"/>
          </p:cNvPicPr>
          <p:nvPr/>
        </p:nvPicPr>
        <p:blipFill>
          <a:blip r:embed="rId2"/>
          <a:stretch>
            <a:fillRect/>
          </a:stretch>
        </p:blipFill>
        <p:spPr>
          <a:xfrm>
            <a:off x="8015082" y="5269298"/>
            <a:ext cx="4119563" cy="1542279"/>
          </a:xfrm>
          <a:prstGeom prst="rect">
            <a:avLst/>
          </a:prstGeom>
        </p:spPr>
      </p:pic>
    </p:spTree>
    <p:extLst>
      <p:ext uri="{BB962C8B-B14F-4D97-AF65-F5344CB8AC3E}">
        <p14:creationId xmlns:p14="http://schemas.microsoft.com/office/powerpoint/2010/main" val="67403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9" name="Rectangle 57">
            <a:extLst>
              <a:ext uri="{FF2B5EF4-FFF2-40B4-BE49-F238E27FC236}">
                <a16:creationId xmlns:a16="http://schemas.microsoft.com/office/drawing/2014/main" id="{B3250B5D-A951-4464-AD8F-5C52C50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59">
            <a:extLst>
              <a:ext uri="{FF2B5EF4-FFF2-40B4-BE49-F238E27FC236}">
                <a16:creationId xmlns:a16="http://schemas.microsoft.com/office/drawing/2014/main" id="{2E887EE6-ED64-457A-B28A-1C5A34C311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1" name="Freeform 5">
              <a:extLst>
                <a:ext uri="{FF2B5EF4-FFF2-40B4-BE49-F238E27FC236}">
                  <a16:creationId xmlns:a16="http://schemas.microsoft.com/office/drawing/2014/main" id="{7C5CDA32-7499-4C6C-ACCA-9D38DDD92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6">
              <a:extLst>
                <a:ext uri="{FF2B5EF4-FFF2-40B4-BE49-F238E27FC236}">
                  <a16:creationId xmlns:a16="http://schemas.microsoft.com/office/drawing/2014/main" id="{ACD96D1E-D1DD-4803-890F-3FC8A7EC4F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7">
              <a:extLst>
                <a:ext uri="{FF2B5EF4-FFF2-40B4-BE49-F238E27FC236}">
                  <a16:creationId xmlns:a16="http://schemas.microsoft.com/office/drawing/2014/main" id="{7097A9F4-27E1-4001-969F-594D5CBE80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8">
              <a:extLst>
                <a:ext uri="{FF2B5EF4-FFF2-40B4-BE49-F238E27FC236}">
                  <a16:creationId xmlns:a16="http://schemas.microsoft.com/office/drawing/2014/main" id="{492DF7C4-47F6-4A55-A164-F5DAF7D242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9">
              <a:extLst>
                <a:ext uri="{FF2B5EF4-FFF2-40B4-BE49-F238E27FC236}">
                  <a16:creationId xmlns:a16="http://schemas.microsoft.com/office/drawing/2014/main" id="{ED96CA3F-FED2-4679-8FF8-CD31EE73CF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Freeform 10">
              <a:extLst>
                <a:ext uri="{FF2B5EF4-FFF2-40B4-BE49-F238E27FC236}">
                  <a16:creationId xmlns:a16="http://schemas.microsoft.com/office/drawing/2014/main" id="{E815756B-9D74-4642-B751-73935CD234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Freeform 11">
              <a:extLst>
                <a:ext uri="{FF2B5EF4-FFF2-40B4-BE49-F238E27FC236}">
                  <a16:creationId xmlns:a16="http://schemas.microsoft.com/office/drawing/2014/main" id="{413B5481-C420-4F8D-9480-07E7AE76BB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12">
              <a:extLst>
                <a:ext uri="{FF2B5EF4-FFF2-40B4-BE49-F238E27FC236}">
                  <a16:creationId xmlns:a16="http://schemas.microsoft.com/office/drawing/2014/main" id="{886EA5CE-A306-4763-AD03-FEF2932A37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13">
              <a:extLst>
                <a:ext uri="{FF2B5EF4-FFF2-40B4-BE49-F238E27FC236}">
                  <a16:creationId xmlns:a16="http://schemas.microsoft.com/office/drawing/2014/main" id="{9FB89460-6B46-4B0F-B4D4-3870354848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14">
              <a:extLst>
                <a:ext uri="{FF2B5EF4-FFF2-40B4-BE49-F238E27FC236}">
                  <a16:creationId xmlns:a16="http://schemas.microsoft.com/office/drawing/2014/main" id="{C2B181B2-5ACB-41A6-846D-B4EEA84825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
              <a:extLst>
                <a:ext uri="{FF2B5EF4-FFF2-40B4-BE49-F238E27FC236}">
                  <a16:creationId xmlns:a16="http://schemas.microsoft.com/office/drawing/2014/main" id="{6086331E-98E0-4B75-B2B6-CA83E38A89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D03A2E7E-608F-43C5-A407-E59037DD9B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7">
              <a:extLst>
                <a:ext uri="{FF2B5EF4-FFF2-40B4-BE49-F238E27FC236}">
                  <a16:creationId xmlns:a16="http://schemas.microsoft.com/office/drawing/2014/main" id="{D2669710-EE6E-4906-941D-5BB5504B82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8">
              <a:extLst>
                <a:ext uri="{FF2B5EF4-FFF2-40B4-BE49-F238E27FC236}">
                  <a16:creationId xmlns:a16="http://schemas.microsoft.com/office/drawing/2014/main" id="{C38A48C9-0436-4967-A4C4-F015A80FD9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9">
              <a:extLst>
                <a:ext uri="{FF2B5EF4-FFF2-40B4-BE49-F238E27FC236}">
                  <a16:creationId xmlns:a16="http://schemas.microsoft.com/office/drawing/2014/main" id="{F8857AF9-C988-4777-9BE4-B760449DA2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20">
              <a:extLst>
                <a:ext uri="{FF2B5EF4-FFF2-40B4-BE49-F238E27FC236}">
                  <a16:creationId xmlns:a16="http://schemas.microsoft.com/office/drawing/2014/main" id="{EABC55EA-4BFC-4F97-8536-6EDFD1C496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21">
              <a:extLst>
                <a:ext uri="{FF2B5EF4-FFF2-40B4-BE49-F238E27FC236}">
                  <a16:creationId xmlns:a16="http://schemas.microsoft.com/office/drawing/2014/main" id="{8B1513EF-D245-4133-9444-22BDA5DB60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22">
              <a:extLst>
                <a:ext uri="{FF2B5EF4-FFF2-40B4-BE49-F238E27FC236}">
                  <a16:creationId xmlns:a16="http://schemas.microsoft.com/office/drawing/2014/main" id="{506232CD-EF55-4309-83F5-4FDFD056B2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23">
              <a:extLst>
                <a:ext uri="{FF2B5EF4-FFF2-40B4-BE49-F238E27FC236}">
                  <a16:creationId xmlns:a16="http://schemas.microsoft.com/office/drawing/2014/main" id="{60D105F7-A639-4BED-B740-EB0D5BF351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24">
              <a:extLst>
                <a:ext uri="{FF2B5EF4-FFF2-40B4-BE49-F238E27FC236}">
                  <a16:creationId xmlns:a16="http://schemas.microsoft.com/office/drawing/2014/main" id="{5D47D5FD-58B4-4287-9C7F-26B8CF426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25">
              <a:extLst>
                <a:ext uri="{FF2B5EF4-FFF2-40B4-BE49-F238E27FC236}">
                  <a16:creationId xmlns:a16="http://schemas.microsoft.com/office/drawing/2014/main" id="{28A9D2EF-9818-4B3B-823E-C0CE5B7F59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4" name="Picture 3">
            <a:extLst>
              <a:ext uri="{FF2B5EF4-FFF2-40B4-BE49-F238E27FC236}">
                <a16:creationId xmlns:a16="http://schemas.microsoft.com/office/drawing/2014/main" id="{EE912D16-1A68-C44F-8C50-CB4B22D8BE57}"/>
              </a:ext>
            </a:extLst>
          </p:cNvPr>
          <p:cNvPicPr>
            <a:picLocks noChangeAspect="1"/>
          </p:cNvPicPr>
          <p:nvPr/>
        </p:nvPicPr>
        <p:blipFill rotWithShape="1">
          <a:blip r:embed="rId2"/>
          <a:srcRect l="8555" r="11891"/>
          <a:stretch/>
        </p:blipFill>
        <p:spPr>
          <a:xfrm>
            <a:off x="20" y="227"/>
            <a:ext cx="12191675" cy="6858000"/>
          </a:xfrm>
          <a:prstGeom prst="rect">
            <a:avLst/>
          </a:prstGeom>
        </p:spPr>
      </p:pic>
      <p:sp>
        <p:nvSpPr>
          <p:cNvPr id="112" name="Rectangle 82">
            <a:extLst>
              <a:ext uri="{FF2B5EF4-FFF2-40B4-BE49-F238E27FC236}">
                <a16:creationId xmlns:a16="http://schemas.microsoft.com/office/drawing/2014/main" id="{064C2DA5-B7A8-4E60-939E-676AEB84C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 y="0"/>
            <a:ext cx="5436282"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C840E1B2-EEF8-48DE-BCE7-0C47DCD3A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82235" y="1699589"/>
            <a:ext cx="3671786" cy="3467610"/>
            <a:chOff x="700573" y="1816768"/>
            <a:chExt cx="3671786" cy="3467610"/>
          </a:xfrm>
        </p:grpSpPr>
        <p:sp>
          <p:nvSpPr>
            <p:cNvPr id="86" name="Rectangle 85">
              <a:extLst>
                <a:ext uri="{FF2B5EF4-FFF2-40B4-BE49-F238E27FC236}">
                  <a16:creationId xmlns:a16="http://schemas.microsoft.com/office/drawing/2014/main" id="{AB38CD11-89B3-4602-851D-0318A8E9A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0573" y="1816768"/>
              <a:ext cx="3671785"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22">
              <a:extLst>
                <a:ext uri="{FF2B5EF4-FFF2-40B4-BE49-F238E27FC236}">
                  <a16:creationId xmlns:a16="http://schemas.microsoft.com/office/drawing/2014/main" id="{3810D975-8DA4-48C5-AAC1-2A4B1138A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1975"/>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0EB413F-18EA-4EAB-938B-BAA163003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155355D-D83C-FA4B-8E5F-6B5630BCDFF9}"/>
              </a:ext>
            </a:extLst>
          </p:cNvPr>
          <p:cNvSpPr>
            <a:spLocks noGrp="1"/>
          </p:cNvSpPr>
          <p:nvPr>
            <p:ph type="title"/>
          </p:nvPr>
        </p:nvSpPr>
        <p:spPr>
          <a:xfrm>
            <a:off x="7067294" y="2358391"/>
            <a:ext cx="3498979" cy="2453676"/>
          </a:xfrm>
        </p:spPr>
        <p:txBody>
          <a:bodyPr>
            <a:normAutofit/>
          </a:bodyPr>
          <a:lstStyle/>
          <a:p>
            <a:r>
              <a:rPr lang="en-GB" dirty="0"/>
              <a:t>Requirements</a:t>
            </a:r>
          </a:p>
        </p:txBody>
      </p:sp>
      <p:sp>
        <p:nvSpPr>
          <p:cNvPr id="3" name="Content Placeholder 2">
            <a:extLst>
              <a:ext uri="{FF2B5EF4-FFF2-40B4-BE49-F238E27FC236}">
                <a16:creationId xmlns:a16="http://schemas.microsoft.com/office/drawing/2014/main" id="{B13E280B-2BB5-EF4F-878D-E37BEA717A39}"/>
              </a:ext>
            </a:extLst>
          </p:cNvPr>
          <p:cNvSpPr>
            <a:spLocks noGrp="1"/>
          </p:cNvSpPr>
          <p:nvPr>
            <p:ph idx="1"/>
          </p:nvPr>
        </p:nvSpPr>
        <p:spPr>
          <a:xfrm>
            <a:off x="14288" y="137883"/>
            <a:ext cx="5376859" cy="6843712"/>
          </a:xfrm>
        </p:spPr>
        <p:txBody>
          <a:bodyPr>
            <a:normAutofit fontScale="92500"/>
          </a:bodyPr>
          <a:lstStyle/>
          <a:p>
            <a:pPr marL="0" indent="0">
              <a:lnSpc>
                <a:spcPct val="110000"/>
              </a:lnSpc>
              <a:buNone/>
            </a:pPr>
            <a:r>
              <a:rPr lang="en-GB" sz="2000" dirty="0">
                <a:solidFill>
                  <a:srgbClr val="FFFFFE"/>
                </a:solidFill>
              </a:rPr>
              <a:t>The CEO wants to create a nice atmosphere for his new employees. He believes that his employees' health and wellbeing will be a main driver towards the company's success. When looking at possible locations for the new office, things like:</a:t>
            </a:r>
          </a:p>
          <a:p>
            <a:pPr>
              <a:lnSpc>
                <a:spcPct val="110000"/>
              </a:lnSpc>
            </a:pPr>
            <a:r>
              <a:rPr lang="en-GB" sz="2000" dirty="0">
                <a:solidFill>
                  <a:srgbClr val="FFFFFE"/>
                </a:solidFill>
              </a:rPr>
              <a:t> </a:t>
            </a:r>
            <a:r>
              <a:rPr lang="en-GB" sz="2400" dirty="0">
                <a:solidFill>
                  <a:schemeClr val="accent1"/>
                </a:solidFill>
              </a:rPr>
              <a:t>Can it be accessed via local transport? </a:t>
            </a:r>
          </a:p>
          <a:p>
            <a:pPr>
              <a:lnSpc>
                <a:spcPct val="110000"/>
              </a:lnSpc>
            </a:pPr>
            <a:r>
              <a:rPr lang="en-GB" sz="2400" dirty="0">
                <a:solidFill>
                  <a:schemeClr val="accent1"/>
                </a:solidFill>
              </a:rPr>
              <a:t> Are there any gyms nearby?</a:t>
            </a:r>
          </a:p>
          <a:p>
            <a:pPr>
              <a:lnSpc>
                <a:spcPct val="110000"/>
              </a:lnSpc>
            </a:pPr>
            <a:r>
              <a:rPr lang="en-GB" sz="2400" dirty="0">
                <a:solidFill>
                  <a:schemeClr val="accent1"/>
                </a:solidFill>
              </a:rPr>
              <a:t> Is there a nice park/open space near by?</a:t>
            </a:r>
          </a:p>
          <a:p>
            <a:pPr>
              <a:lnSpc>
                <a:spcPct val="110000"/>
              </a:lnSpc>
            </a:pPr>
            <a:r>
              <a:rPr lang="en-GB" sz="2400" dirty="0">
                <a:solidFill>
                  <a:schemeClr val="accent1"/>
                </a:solidFill>
              </a:rPr>
              <a:t> Are there good coffee shops nearby for lunch?</a:t>
            </a:r>
          </a:p>
          <a:p>
            <a:pPr>
              <a:lnSpc>
                <a:spcPct val="110000"/>
              </a:lnSpc>
            </a:pPr>
            <a:r>
              <a:rPr lang="en-GB" sz="2400" dirty="0">
                <a:solidFill>
                  <a:schemeClr val="accent1"/>
                </a:solidFill>
              </a:rPr>
              <a:t> Are there good bars/nightclubs to socialise in after work?</a:t>
            </a:r>
          </a:p>
          <a:p>
            <a:pPr marL="0" indent="0">
              <a:lnSpc>
                <a:spcPct val="110000"/>
              </a:lnSpc>
              <a:buNone/>
            </a:pPr>
            <a:r>
              <a:rPr lang="en-GB" sz="2000" dirty="0">
                <a:solidFill>
                  <a:srgbClr val="FFFFFE"/>
                </a:solidFill>
              </a:rPr>
              <a:t>will be considered. A minimum of 2 of these requirements is ideal for a new office location.</a:t>
            </a:r>
          </a:p>
          <a:p>
            <a:pPr>
              <a:lnSpc>
                <a:spcPct val="110000"/>
              </a:lnSpc>
            </a:pPr>
            <a:endParaRPr lang="en-GB" sz="1400" dirty="0">
              <a:solidFill>
                <a:srgbClr val="FFFFFE"/>
              </a:solidFill>
            </a:endParaRPr>
          </a:p>
        </p:txBody>
      </p:sp>
    </p:spTree>
    <p:extLst>
      <p:ext uri="{BB962C8B-B14F-4D97-AF65-F5344CB8AC3E}">
        <p14:creationId xmlns:p14="http://schemas.microsoft.com/office/powerpoint/2010/main" val="389932742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8"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9"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0"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1"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2"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3"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4"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3"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4"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25"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CDD86913-2977-3B47-B5AE-87AC98424168}"/>
              </a:ext>
            </a:extLst>
          </p:cNvPr>
          <p:cNvSpPr>
            <a:spLocks noGrp="1"/>
          </p:cNvSpPr>
          <p:nvPr>
            <p:ph type="title"/>
          </p:nvPr>
        </p:nvSpPr>
        <p:spPr>
          <a:xfrm>
            <a:off x="4067177" y="630936"/>
            <a:ext cx="6677553" cy="1353310"/>
          </a:xfrm>
        </p:spPr>
        <p:txBody>
          <a:bodyPr anchor="b">
            <a:normAutofit/>
          </a:bodyPr>
          <a:lstStyle/>
          <a:p>
            <a:pPr algn="l"/>
            <a:r>
              <a:rPr lang="en-US" sz="3300">
                <a:solidFill>
                  <a:schemeClr val="tx1"/>
                </a:solidFill>
              </a:rPr>
              <a:t>Breakdown of Each Cluster:</a:t>
            </a:r>
            <a:br>
              <a:rPr lang="en-US" sz="3300">
                <a:solidFill>
                  <a:schemeClr val="tx1"/>
                </a:solidFill>
              </a:rPr>
            </a:br>
            <a:r>
              <a:rPr lang="en-US" sz="3300">
                <a:solidFill>
                  <a:schemeClr val="tx1"/>
                </a:solidFill>
              </a:rPr>
              <a:t>Analysis</a:t>
            </a:r>
          </a:p>
        </p:txBody>
      </p:sp>
      <p:sp>
        <p:nvSpPr>
          <p:cNvPr id="6" name="Content Placeholder 5">
            <a:extLst>
              <a:ext uri="{FF2B5EF4-FFF2-40B4-BE49-F238E27FC236}">
                <a16:creationId xmlns:a16="http://schemas.microsoft.com/office/drawing/2014/main" id="{619ED32F-CA27-A84C-A8F9-30B5C6FECAB6}"/>
              </a:ext>
            </a:extLst>
          </p:cNvPr>
          <p:cNvSpPr>
            <a:spLocks noGrp="1"/>
          </p:cNvSpPr>
          <p:nvPr>
            <p:ph idx="1"/>
          </p:nvPr>
        </p:nvSpPr>
        <p:spPr>
          <a:xfrm>
            <a:off x="4067177" y="2161348"/>
            <a:ext cx="6677551" cy="3890460"/>
          </a:xfrm>
        </p:spPr>
        <p:txBody>
          <a:bodyPr anchor="ctr">
            <a:normAutofit/>
          </a:bodyPr>
          <a:lstStyle/>
          <a:p>
            <a:pPr marL="0" indent="0">
              <a:buNone/>
            </a:pPr>
            <a:r>
              <a:rPr lang="en-GB" sz="1600" b="1" i="1" dirty="0"/>
              <a:t>Cluster 4 - Orange</a:t>
            </a:r>
          </a:p>
          <a:p>
            <a:pPr lvl="0"/>
            <a:r>
              <a:rPr lang="en-GB" dirty="0"/>
              <a:t>These 2 neighbourhoods offer good transport links and quite an active location with a gym considered to be the 2nd most common venue. Again, seeing hotel bars suggests that clients can have a place to stay near the office which is a great feature. However, there is no data to suggest that a park or open space can be found within the radius of that location. This limits outdoor activities and could inhibit creativity, meaning neighbourhoods in cluster 4 should not be considered. </a:t>
            </a:r>
          </a:p>
          <a:p>
            <a:endParaRPr lang="en-US" sz="1600" dirty="0"/>
          </a:p>
        </p:txBody>
      </p:sp>
      <p:pic>
        <p:nvPicPr>
          <p:cNvPr id="27" name="Picture 26" descr="A picture containing text, map&#10;&#10;Description automatically generated">
            <a:extLst>
              <a:ext uri="{FF2B5EF4-FFF2-40B4-BE49-F238E27FC236}">
                <a16:creationId xmlns:a16="http://schemas.microsoft.com/office/drawing/2014/main" id="{7B7CBAE2-5539-8443-A08E-9677D6B0179C}"/>
              </a:ext>
            </a:extLst>
          </p:cNvPr>
          <p:cNvPicPr>
            <a:picLocks noChangeAspect="1"/>
          </p:cNvPicPr>
          <p:nvPr/>
        </p:nvPicPr>
        <p:blipFill>
          <a:blip r:embed="rId2"/>
          <a:stretch>
            <a:fillRect/>
          </a:stretch>
        </p:blipFill>
        <p:spPr>
          <a:xfrm>
            <a:off x="111918" y="5231198"/>
            <a:ext cx="4119563" cy="1542279"/>
          </a:xfrm>
          <a:prstGeom prst="rect">
            <a:avLst/>
          </a:prstGeom>
        </p:spPr>
      </p:pic>
    </p:spTree>
    <p:extLst>
      <p:ext uri="{BB962C8B-B14F-4D97-AF65-F5344CB8AC3E}">
        <p14:creationId xmlns:p14="http://schemas.microsoft.com/office/powerpoint/2010/main" val="2122826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90F08744-9D7B-4693-B8D6-2A5210AE9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32">
            <a:extLst>
              <a:ext uri="{FF2B5EF4-FFF2-40B4-BE49-F238E27FC236}">
                <a16:creationId xmlns:a16="http://schemas.microsoft.com/office/drawing/2014/main" id="{5B2E630F-F386-44FA-B1A1-C10A9BF43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Freeform: Shape 67">
            <a:extLst>
              <a:ext uri="{FF2B5EF4-FFF2-40B4-BE49-F238E27FC236}">
                <a16:creationId xmlns:a16="http://schemas.microsoft.com/office/drawing/2014/main" id="{73567C09-8B4D-49A6-A711-C44C5807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4D5033E-560A-2D43-B54E-7DE664961CA4}"/>
              </a:ext>
            </a:extLst>
          </p:cNvPr>
          <p:cNvSpPr>
            <a:spLocks noGrp="1"/>
          </p:cNvSpPr>
          <p:nvPr>
            <p:ph type="title"/>
          </p:nvPr>
        </p:nvSpPr>
        <p:spPr>
          <a:xfrm>
            <a:off x="807720" y="2349925"/>
            <a:ext cx="2441894" cy="2456442"/>
          </a:xfrm>
        </p:spPr>
        <p:txBody>
          <a:bodyPr vert="horz" lIns="228600" tIns="228600" rIns="228600" bIns="228600" rtlCol="0" anchor="ctr">
            <a:normAutofit/>
          </a:bodyPr>
          <a:lstStyle/>
          <a:p>
            <a:pPr algn="l"/>
            <a:r>
              <a:rPr lang="en-US" sz="3200"/>
              <a:t>Conclusion</a:t>
            </a:r>
          </a:p>
        </p:txBody>
      </p:sp>
      <p:sp>
        <p:nvSpPr>
          <p:cNvPr id="3" name="Rectangle 2">
            <a:extLst>
              <a:ext uri="{FF2B5EF4-FFF2-40B4-BE49-F238E27FC236}">
                <a16:creationId xmlns:a16="http://schemas.microsoft.com/office/drawing/2014/main" id="{B20890E4-DCF4-0042-8A04-AA3C03C5BD7B}"/>
              </a:ext>
            </a:extLst>
          </p:cNvPr>
          <p:cNvSpPr/>
          <p:nvPr/>
        </p:nvSpPr>
        <p:spPr>
          <a:xfrm>
            <a:off x="4846319" y="1111249"/>
            <a:ext cx="6554001" cy="4635503"/>
          </a:xfrm>
          <a:prstGeom prst="rect">
            <a:avLst/>
          </a:prstGeom>
        </p:spPr>
        <p:txBody>
          <a:bodyPr vert="horz" lIns="91440" tIns="45720" rIns="91440" bIns="45720" rtlCol="0" anchor="ctr">
            <a:normAutofit/>
          </a:bodyPr>
          <a:lstStyle/>
          <a:p>
            <a:pPr indent="-228600" defTabSz="914400">
              <a:lnSpc>
                <a:spcPct val="110000"/>
              </a:lnSpc>
              <a:spcAft>
                <a:spcPts val="0"/>
              </a:spcAft>
              <a:buClr>
                <a:schemeClr val="accent1"/>
              </a:buClr>
              <a:buSzPct val="110000"/>
              <a:buFont typeface="Wingdings" panose="05000000000000000000" pitchFamily="2" charset="2"/>
              <a:buChar char="§"/>
            </a:pPr>
            <a:r>
              <a:rPr lang="en-US" sz="1500" b="1" dirty="0"/>
              <a:t>Looking at these results I would recommend any Neighbourhood classed in cluster 0 or cluster 2.</a:t>
            </a:r>
            <a:endParaRPr lang="en-US" sz="1500" dirty="0"/>
          </a:p>
          <a:p>
            <a:pPr indent="-228600" defTabSz="914400">
              <a:lnSpc>
                <a:spcPct val="110000"/>
              </a:lnSpc>
              <a:spcBef>
                <a:spcPts val="1200"/>
              </a:spcBef>
              <a:spcAft>
                <a:spcPts val="0"/>
              </a:spcAft>
              <a:buClr>
                <a:schemeClr val="accent1"/>
              </a:buClr>
              <a:buSzPct val="110000"/>
              <a:buFont typeface="Wingdings" panose="05000000000000000000" pitchFamily="2" charset="2"/>
              <a:buChar char="§"/>
            </a:pPr>
            <a:r>
              <a:rPr lang="en-US" sz="1500" dirty="0"/>
              <a:t>Both fulfil all requirements set out by BrightMindsDS; offering open spaces for employees to relax, recuperate and </a:t>
            </a:r>
            <a:r>
              <a:rPr lang="en-US" sz="1500" dirty="0" err="1"/>
              <a:t>socialise</a:t>
            </a:r>
            <a:r>
              <a:rPr lang="en-US" sz="1500" dirty="0"/>
              <a:t> as a team, have a variety of bars and gyms to escape to if work gets busy. As the company builds and secures more clients, more and more relationships will need to be made, stress may build up and long hours will need to be worked. Providing their employees with a nice office space in an ideal location is essential to improve employee morale and creativity. Making sure they are situated in an up and coming location will reflect well to potential clients and employees alike.</a:t>
            </a:r>
          </a:p>
          <a:p>
            <a:pPr indent="-228600" defTabSz="914400">
              <a:lnSpc>
                <a:spcPct val="110000"/>
              </a:lnSpc>
              <a:spcBef>
                <a:spcPts val="1200"/>
              </a:spcBef>
              <a:spcAft>
                <a:spcPts val="0"/>
              </a:spcAft>
              <a:buClr>
                <a:schemeClr val="accent1"/>
              </a:buClr>
              <a:buSzPct val="110000"/>
              <a:buFont typeface="Wingdings" panose="05000000000000000000" pitchFamily="2" charset="2"/>
              <a:buChar char="§"/>
            </a:pPr>
            <a:r>
              <a:rPr lang="en-US" sz="1500" dirty="0"/>
              <a:t>Further evaluation could have explored office space prices based on location, or reviews of the venues nearby. Foursquare provides so much data it has been very interesting to explore.</a:t>
            </a:r>
          </a:p>
        </p:txBody>
      </p:sp>
    </p:spTree>
    <p:extLst>
      <p:ext uri="{BB962C8B-B14F-4D97-AF65-F5344CB8AC3E}">
        <p14:creationId xmlns:p14="http://schemas.microsoft.com/office/powerpoint/2010/main" val="239992906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7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83" name="Rectangle 8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06F16-D0FD-2240-8DBD-4E2C089FC1D8}"/>
              </a:ext>
            </a:extLst>
          </p:cNvPr>
          <p:cNvSpPr>
            <a:spLocks noGrp="1"/>
          </p:cNvSpPr>
          <p:nvPr>
            <p:ph type="title"/>
          </p:nvPr>
        </p:nvSpPr>
        <p:spPr>
          <a:xfrm>
            <a:off x="2217950" y="619559"/>
            <a:ext cx="6230857" cy="1230570"/>
          </a:xfrm>
        </p:spPr>
        <p:txBody>
          <a:bodyPr anchor="t">
            <a:normAutofit/>
          </a:bodyPr>
          <a:lstStyle/>
          <a:p>
            <a:pPr algn="l"/>
            <a:r>
              <a:rPr lang="en-GB" sz="3600" dirty="0">
                <a:solidFill>
                  <a:schemeClr val="accent1"/>
                </a:solidFill>
              </a:rPr>
              <a:t>Data</a:t>
            </a:r>
          </a:p>
        </p:txBody>
      </p:sp>
      <p:sp>
        <p:nvSpPr>
          <p:cNvPr id="85" name="Isosceles Triangle 8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3CE3295E-68A0-F647-8D74-FAB8ACB76CFB}"/>
              </a:ext>
            </a:extLst>
          </p:cNvPr>
          <p:cNvSpPr>
            <a:spLocks noGrp="1"/>
          </p:cNvSpPr>
          <p:nvPr>
            <p:ph idx="1"/>
          </p:nvPr>
        </p:nvSpPr>
        <p:spPr>
          <a:xfrm>
            <a:off x="2203452" y="1354667"/>
            <a:ext cx="6908962" cy="5489046"/>
          </a:xfrm>
        </p:spPr>
        <p:txBody>
          <a:bodyPr anchor="t">
            <a:normAutofit fontScale="92500" lnSpcReduction="10000"/>
          </a:bodyPr>
          <a:lstStyle/>
          <a:p>
            <a:pPr marL="0" indent="0">
              <a:buNone/>
            </a:pPr>
            <a:r>
              <a:rPr lang="en-GB" sz="2200" dirty="0"/>
              <a:t>Using the Beautiful Soup library I am going to scrape London neighbourhood data from Wikipedia. </a:t>
            </a:r>
          </a:p>
          <a:p>
            <a:pPr marL="0" indent="0">
              <a:buNone/>
            </a:pPr>
            <a:r>
              <a:rPr lang="en-GB" sz="2200" dirty="0"/>
              <a:t>After implementing some manipulations, I will end up with a pandas data frame.  </a:t>
            </a:r>
          </a:p>
          <a:p>
            <a:pPr marL="0" indent="0">
              <a:buNone/>
            </a:pPr>
            <a:endParaRPr lang="en-GB" sz="2200" dirty="0"/>
          </a:p>
          <a:p>
            <a:pPr marL="0" indent="0">
              <a:buNone/>
            </a:pPr>
            <a:endParaRPr lang="en-GB" sz="17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endParaRPr lang="en-GB" sz="1600" dirty="0"/>
          </a:p>
          <a:p>
            <a:pPr marL="0" indent="0">
              <a:buNone/>
            </a:pPr>
            <a:r>
              <a:rPr lang="en-GB" sz="900" dirty="0"/>
              <a:t>&lt;</a:t>
            </a:r>
            <a:r>
              <a:rPr lang="en-GB" sz="900" u="sng" dirty="0">
                <a:hlinkClick r:id="rId2"/>
              </a:rPr>
              <a:t>https://en.wikipedia.org/wiki/List_of_areas_of_London</a:t>
            </a:r>
            <a:r>
              <a:rPr lang="en-GB" sz="900" dirty="0"/>
              <a:t> &gt;</a:t>
            </a:r>
            <a:endParaRPr lang="en-GB" sz="800" dirty="0"/>
          </a:p>
          <a:p>
            <a:pPr marL="0" indent="0">
              <a:buNone/>
            </a:pPr>
            <a:endParaRPr lang="en-GB" sz="800" dirty="0"/>
          </a:p>
          <a:p>
            <a:pPr marL="0" indent="0">
              <a:buNone/>
            </a:pPr>
            <a:endParaRPr lang="en-GB" sz="1600" dirty="0"/>
          </a:p>
          <a:p>
            <a:pPr marL="0" indent="0">
              <a:buNone/>
            </a:pPr>
            <a:endParaRPr lang="en-GB" sz="1600" dirty="0"/>
          </a:p>
        </p:txBody>
      </p:sp>
      <p:pic>
        <p:nvPicPr>
          <p:cNvPr id="8" name="Picture 7" descr="A screenshot of a cell phone&#10;&#10;Description automatically generated">
            <a:extLst>
              <a:ext uri="{FF2B5EF4-FFF2-40B4-BE49-F238E27FC236}">
                <a16:creationId xmlns:a16="http://schemas.microsoft.com/office/drawing/2014/main" id="{6B20F690-F24C-FB4C-90FC-D50B9C3EB456}"/>
              </a:ext>
            </a:extLst>
          </p:cNvPr>
          <p:cNvPicPr>
            <a:picLocks noChangeAspect="1"/>
          </p:cNvPicPr>
          <p:nvPr/>
        </p:nvPicPr>
        <p:blipFill>
          <a:blip r:embed="rId3"/>
          <a:stretch>
            <a:fillRect/>
          </a:stretch>
        </p:blipFill>
        <p:spPr>
          <a:xfrm>
            <a:off x="2171700" y="2952733"/>
            <a:ext cx="6445134" cy="161574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03541F9-55FD-6444-9D75-457F674214DA}"/>
              </a:ext>
            </a:extLst>
          </p:cNvPr>
          <p:cNvPicPr>
            <a:picLocks noChangeAspect="1"/>
          </p:cNvPicPr>
          <p:nvPr/>
        </p:nvPicPr>
        <p:blipFill rotWithShape="1">
          <a:blip r:embed="rId4"/>
          <a:srcRect t="22893" r="27609" b="29120"/>
          <a:stretch/>
        </p:blipFill>
        <p:spPr>
          <a:xfrm>
            <a:off x="5343448" y="4449949"/>
            <a:ext cx="6835851" cy="2337408"/>
          </a:xfrm>
          <a:prstGeom prst="rect">
            <a:avLst/>
          </a:prstGeom>
        </p:spPr>
      </p:pic>
      <p:sp>
        <p:nvSpPr>
          <p:cNvPr id="12" name="Curved Down Arrow 11">
            <a:extLst>
              <a:ext uri="{FF2B5EF4-FFF2-40B4-BE49-F238E27FC236}">
                <a16:creationId xmlns:a16="http://schemas.microsoft.com/office/drawing/2014/main" id="{8F9DA0EE-35D9-A146-B03E-772FE404DF91}"/>
              </a:ext>
            </a:extLst>
          </p:cNvPr>
          <p:cNvSpPr/>
          <p:nvPr/>
        </p:nvSpPr>
        <p:spPr>
          <a:xfrm rot="4674044">
            <a:off x="8330388" y="3499417"/>
            <a:ext cx="1691596" cy="609600"/>
          </a:xfrm>
          <a:prstGeom prst="curvedDownArrow">
            <a:avLst>
              <a:gd name="adj1" fmla="val 15608"/>
              <a:gd name="adj2" fmla="val 54640"/>
              <a:gd name="adj3" fmla="val 50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CF3EB71E-AC1C-064B-B3B9-650D88E86EB2}"/>
              </a:ext>
            </a:extLst>
          </p:cNvPr>
          <p:cNvSpPr txBox="1"/>
          <p:nvPr/>
        </p:nvSpPr>
        <p:spPr>
          <a:xfrm>
            <a:off x="2356929" y="4996264"/>
            <a:ext cx="3139997" cy="1477328"/>
          </a:xfrm>
          <a:prstGeom prst="rect">
            <a:avLst/>
          </a:prstGeom>
          <a:noFill/>
        </p:spPr>
        <p:txBody>
          <a:bodyPr wrap="square" rtlCol="0">
            <a:spAutoFit/>
          </a:bodyPr>
          <a:lstStyle/>
          <a:p>
            <a:r>
              <a:rPr lang="en-US" dirty="0"/>
              <a:t>Feature selection:</a:t>
            </a:r>
          </a:p>
          <a:p>
            <a:pPr marL="285750" indent="-285750">
              <a:buFont typeface="Arial" panose="020B0604020202020204" pitchFamily="34" charset="0"/>
              <a:buChar char="•"/>
            </a:pPr>
            <a:r>
              <a:rPr lang="en-US" dirty="0"/>
              <a:t>Neighbourhood</a:t>
            </a:r>
          </a:p>
          <a:p>
            <a:pPr marL="285750" indent="-285750">
              <a:buFont typeface="Arial" panose="020B0604020202020204" pitchFamily="34" charset="0"/>
              <a:buChar char="•"/>
            </a:pPr>
            <a:r>
              <a:rPr lang="en-US" dirty="0"/>
              <a:t>Borough</a:t>
            </a:r>
          </a:p>
          <a:p>
            <a:pPr marL="285750" indent="-285750">
              <a:buFont typeface="Arial" panose="020B0604020202020204" pitchFamily="34" charset="0"/>
              <a:buChar char="•"/>
            </a:pPr>
            <a:r>
              <a:rPr lang="en-US" dirty="0" err="1"/>
              <a:t>Post_town</a:t>
            </a:r>
            <a:endParaRPr lang="en-US" dirty="0"/>
          </a:p>
          <a:p>
            <a:pPr marL="285750" indent="-285750">
              <a:buFont typeface="Arial" panose="020B0604020202020204" pitchFamily="34" charset="0"/>
              <a:buChar char="•"/>
            </a:pPr>
            <a:r>
              <a:rPr lang="en-US" dirty="0"/>
              <a:t>Postcode</a:t>
            </a:r>
          </a:p>
        </p:txBody>
      </p:sp>
      <p:sp>
        <p:nvSpPr>
          <p:cNvPr id="15" name="Cloud 14">
            <a:extLst>
              <a:ext uri="{FF2B5EF4-FFF2-40B4-BE49-F238E27FC236}">
                <a16:creationId xmlns:a16="http://schemas.microsoft.com/office/drawing/2014/main" id="{CD29475B-87D7-444A-85FF-3423C9C96FE2}"/>
              </a:ext>
            </a:extLst>
          </p:cNvPr>
          <p:cNvSpPr/>
          <p:nvPr/>
        </p:nvSpPr>
        <p:spPr>
          <a:xfrm>
            <a:off x="8944386" y="1151469"/>
            <a:ext cx="3073161" cy="216024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Breaking up </a:t>
            </a:r>
            <a:r>
              <a:rPr lang="en-US" dirty="0" err="1"/>
              <a:t>neighbourhood’s</a:t>
            </a:r>
            <a:r>
              <a:rPr lang="en-US" dirty="0"/>
              <a:t> that have more than 1 postcode</a:t>
            </a:r>
          </a:p>
        </p:txBody>
      </p:sp>
    </p:spTree>
    <p:extLst>
      <p:ext uri="{BB962C8B-B14F-4D97-AF65-F5344CB8AC3E}">
        <p14:creationId xmlns:p14="http://schemas.microsoft.com/office/powerpoint/2010/main" val="72955637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339ECD93-32A2-4AB2-AB5D-88B405CA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7226E10-F58A-4105-A249-E693E2005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 name="Freeform 5">
              <a:extLst>
                <a:ext uri="{FF2B5EF4-FFF2-40B4-BE49-F238E27FC236}">
                  <a16:creationId xmlns:a16="http://schemas.microsoft.com/office/drawing/2014/main" id="{FE9E5E8F-08C5-4262-863C-87C4F6DAC8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3E3D4BE9-5960-446B-95CC-0DACB83D6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FF55986F-23AD-4512-875B-B042F96AD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1DE60D46-5C29-4DDE-B5EB-E001E92C27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32238F19-9312-4FD1-9A73-238D3E3CCE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634DE3CF-4B71-4305-941A-DA99B7224F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2000627F-31DB-4462-8DBF-26AA56C19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76F72E0F-7C91-4627-8575-CFBCD11C3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FC0C92A2-2F99-4129-B966-DB16A11FE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1C97BB31-A5F9-43F1-B31E-9B4E5CD3CC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95CC9030-B912-4C8C-B70A-A3D720D362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D6695878-B2F3-46EB-A05F-A741B545F7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a:extLst>
                <a:ext uri="{FF2B5EF4-FFF2-40B4-BE49-F238E27FC236}">
                  <a16:creationId xmlns:a16="http://schemas.microsoft.com/office/drawing/2014/main" id="{E8F5FFDB-F1EF-409F-A3AF-AE9494E74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a:extLst>
                <a:ext uri="{FF2B5EF4-FFF2-40B4-BE49-F238E27FC236}">
                  <a16:creationId xmlns:a16="http://schemas.microsoft.com/office/drawing/2014/main" id="{BA813D7A-CB95-436A-B7D5-9D8326B45E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a:extLst>
                <a:ext uri="{FF2B5EF4-FFF2-40B4-BE49-F238E27FC236}">
                  <a16:creationId xmlns:a16="http://schemas.microsoft.com/office/drawing/2014/main" id="{9D6DB2FB-3B2B-42AA-ACEB-88ED75B097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a:extLst>
                <a:ext uri="{FF2B5EF4-FFF2-40B4-BE49-F238E27FC236}">
                  <a16:creationId xmlns:a16="http://schemas.microsoft.com/office/drawing/2014/main" id="{8837A9C5-C2B2-4CFE-A290-8060AB9498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34BF7D7B-76D5-4703-9B24-B29FBBCD02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a:extLst>
                <a:ext uri="{FF2B5EF4-FFF2-40B4-BE49-F238E27FC236}">
                  <a16:creationId xmlns:a16="http://schemas.microsoft.com/office/drawing/2014/main" id="{95BE66D2-43FB-45A4-977F-D26D57C79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CF7D86C5-6624-4226-9CB0-AC0D8E529D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02E95725-2076-4256-9CDB-12A057AD53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a:extLst>
                <a:ext uri="{FF2B5EF4-FFF2-40B4-BE49-F238E27FC236}">
                  <a16:creationId xmlns:a16="http://schemas.microsoft.com/office/drawing/2014/main" id="{E07E006C-992C-459E-B4A0-BE2C99C51F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90BC0155-6561-4972-B48E-7DABB07590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6270" y="1699589"/>
            <a:ext cx="3668350" cy="3470421"/>
            <a:chOff x="704009" y="1816768"/>
            <a:chExt cx="3668350" cy="3470421"/>
          </a:xfrm>
        </p:grpSpPr>
        <p:sp>
          <p:nvSpPr>
            <p:cNvPr id="38" name="Rectangle 37">
              <a:extLst>
                <a:ext uri="{FF2B5EF4-FFF2-40B4-BE49-F238E27FC236}">
                  <a16:creationId xmlns:a16="http://schemas.microsoft.com/office/drawing/2014/main" id="{9AD5FFBF-2D03-4152-8910-A702CFD8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09" y="1816768"/>
              <a:ext cx="3668349"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22">
              <a:extLst>
                <a:ext uri="{FF2B5EF4-FFF2-40B4-BE49-F238E27FC236}">
                  <a16:creationId xmlns:a16="http://schemas.microsoft.com/office/drawing/2014/main" id="{033339E3-B204-4D52-979E-4950D89BF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0E98A28-4EF9-4F2D-9CDE-7D4DDAA85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AAD2318-98D0-FB46-AF5C-138CC8DF7807}"/>
              </a:ext>
            </a:extLst>
          </p:cNvPr>
          <p:cNvSpPr>
            <a:spLocks noGrp="1"/>
          </p:cNvSpPr>
          <p:nvPr>
            <p:ph type="title"/>
          </p:nvPr>
        </p:nvSpPr>
        <p:spPr>
          <a:xfrm>
            <a:off x="888631" y="2358391"/>
            <a:ext cx="3498979" cy="2453676"/>
          </a:xfrm>
        </p:spPr>
        <p:txBody>
          <a:bodyPr vert="horz" lIns="228600" tIns="228600" rIns="228600" bIns="228600" rtlCol="0">
            <a:normAutofit/>
          </a:bodyPr>
          <a:lstStyle/>
          <a:p>
            <a:r>
              <a:rPr lang="en-US"/>
              <a:t>Geocoder package </a:t>
            </a:r>
          </a:p>
        </p:txBody>
      </p:sp>
      <p:sp>
        <p:nvSpPr>
          <p:cNvPr id="95" name="Rectangle 41">
            <a:extLst>
              <a:ext uri="{FF2B5EF4-FFF2-40B4-BE49-F238E27FC236}">
                <a16:creationId xmlns:a16="http://schemas.microsoft.com/office/drawing/2014/main" id="{54A6C839-8FDD-4BD6-8132-92F1100F5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809706"/>
            <a:ext cx="5310671" cy="5247677"/>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B2E0F4D2-E147-0041-B2F9-7AAA2A2FCFC9}"/>
              </a:ext>
            </a:extLst>
          </p:cNvPr>
          <p:cNvPicPr>
            <a:picLocks noChangeAspect="1"/>
          </p:cNvPicPr>
          <p:nvPr/>
        </p:nvPicPr>
        <p:blipFill rotWithShape="1">
          <a:blip r:embed="rId2"/>
          <a:srcRect l="995" r="28409" b="1"/>
          <a:stretch/>
        </p:blipFill>
        <p:spPr>
          <a:xfrm>
            <a:off x="5275064" y="10"/>
            <a:ext cx="6916936" cy="3429266"/>
          </a:xfrm>
          <a:prstGeom prst="rect">
            <a:avLst/>
          </a:prstGeom>
          <a:ln>
            <a:noFill/>
          </a:ln>
        </p:spPr>
      </p:pic>
      <p:pic>
        <p:nvPicPr>
          <p:cNvPr id="5" name="Picture 4" descr="A screenshot of a social media post&#10;&#10;Description automatically generated">
            <a:extLst>
              <a:ext uri="{FF2B5EF4-FFF2-40B4-BE49-F238E27FC236}">
                <a16:creationId xmlns:a16="http://schemas.microsoft.com/office/drawing/2014/main" id="{8B8CC61B-2CE1-1E43-BA5E-A7C35FFE9891}"/>
              </a:ext>
            </a:extLst>
          </p:cNvPr>
          <p:cNvPicPr>
            <a:picLocks noChangeAspect="1"/>
          </p:cNvPicPr>
          <p:nvPr/>
        </p:nvPicPr>
        <p:blipFill rotWithShape="1">
          <a:blip r:embed="rId3"/>
          <a:srcRect r="30413" b="1"/>
          <a:stretch/>
        </p:blipFill>
        <p:spPr>
          <a:xfrm>
            <a:off x="5275064" y="3428724"/>
            <a:ext cx="6916936" cy="3429276"/>
          </a:xfrm>
          <a:prstGeom prst="rect">
            <a:avLst/>
          </a:prstGeom>
          <a:ln>
            <a:noFill/>
          </a:ln>
        </p:spPr>
      </p:pic>
      <p:sp>
        <p:nvSpPr>
          <p:cNvPr id="3" name="Content Placeholder 2">
            <a:extLst>
              <a:ext uri="{FF2B5EF4-FFF2-40B4-BE49-F238E27FC236}">
                <a16:creationId xmlns:a16="http://schemas.microsoft.com/office/drawing/2014/main" id="{8314D64C-04E2-6C40-A721-34F98CDF54A4}"/>
              </a:ext>
            </a:extLst>
          </p:cNvPr>
          <p:cNvSpPr>
            <a:spLocks noGrp="1"/>
          </p:cNvSpPr>
          <p:nvPr>
            <p:ph idx="1"/>
          </p:nvPr>
        </p:nvSpPr>
        <p:spPr>
          <a:xfrm>
            <a:off x="144419" y="5408613"/>
            <a:ext cx="5024482" cy="1403160"/>
          </a:xfrm>
        </p:spPr>
        <p:txBody>
          <a:bodyPr vert="horz" lIns="91440" tIns="45720" rIns="91440" bIns="45720" rtlCol="0">
            <a:normAutofit fontScale="92500" lnSpcReduction="10000"/>
          </a:bodyPr>
          <a:lstStyle/>
          <a:p>
            <a:pPr marL="0" indent="0" algn="ctr">
              <a:buNone/>
            </a:pPr>
            <a:r>
              <a:rPr lang="en-US" dirty="0">
                <a:solidFill>
                  <a:schemeClr val="accent1"/>
                </a:solidFill>
              </a:rPr>
              <a:t>To be able to visualize the data, coordinates of each neighbourhood need to be obtained. </a:t>
            </a:r>
          </a:p>
          <a:p>
            <a:pPr marL="0" indent="0" algn="ctr">
              <a:buNone/>
            </a:pPr>
            <a:r>
              <a:rPr lang="en-US" dirty="0">
                <a:solidFill>
                  <a:schemeClr val="accent1"/>
                </a:solidFill>
              </a:rPr>
              <a:t>This will be done by using the Geocoder package. </a:t>
            </a:r>
          </a:p>
          <a:p>
            <a:pPr indent="-228600">
              <a:buFont typeface="Wingdings" panose="05000000000000000000" pitchFamily="2" charset="2"/>
              <a:buChar char="§"/>
            </a:pPr>
            <a:endParaRPr lang="en-US" dirty="0">
              <a:solidFill>
                <a:srgbClr val="FFFFFE"/>
              </a:solidFill>
            </a:endParaRPr>
          </a:p>
        </p:txBody>
      </p:sp>
    </p:spTree>
    <p:extLst>
      <p:ext uri="{BB962C8B-B14F-4D97-AF65-F5344CB8AC3E}">
        <p14:creationId xmlns:p14="http://schemas.microsoft.com/office/powerpoint/2010/main" val="2772425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D892DD75-0F21-4634-99B7-E84CA53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2FF33740-2A83-42E8-A598-9AE61A3F0A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76" name="Freeform 5">
              <a:extLst>
                <a:ext uri="{FF2B5EF4-FFF2-40B4-BE49-F238E27FC236}">
                  <a16:creationId xmlns:a16="http://schemas.microsoft.com/office/drawing/2014/main" id="{6899C82F-20B6-4E2D-AB9D-1713FB3E67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6">
              <a:extLst>
                <a:ext uri="{FF2B5EF4-FFF2-40B4-BE49-F238E27FC236}">
                  <a16:creationId xmlns:a16="http://schemas.microsoft.com/office/drawing/2014/main" id="{5D89ADB3-2D4B-4770-A268-498E3840E2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7">
              <a:extLst>
                <a:ext uri="{FF2B5EF4-FFF2-40B4-BE49-F238E27FC236}">
                  <a16:creationId xmlns:a16="http://schemas.microsoft.com/office/drawing/2014/main" id="{5034FDD9-592C-44B5-BC27-2E924BF3BA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8">
              <a:extLst>
                <a:ext uri="{FF2B5EF4-FFF2-40B4-BE49-F238E27FC236}">
                  <a16:creationId xmlns:a16="http://schemas.microsoft.com/office/drawing/2014/main" id="{4770B370-A883-43EB-9548-9F4DF8AFB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9">
              <a:extLst>
                <a:ext uri="{FF2B5EF4-FFF2-40B4-BE49-F238E27FC236}">
                  <a16:creationId xmlns:a16="http://schemas.microsoft.com/office/drawing/2014/main" id="{B4352703-BD5E-41FD-B464-679A4C6B76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
              <a:extLst>
                <a:ext uri="{FF2B5EF4-FFF2-40B4-BE49-F238E27FC236}">
                  <a16:creationId xmlns:a16="http://schemas.microsoft.com/office/drawing/2014/main" id="{5030174A-A42D-4ECB-8A60-CF7D87327B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1">
              <a:extLst>
                <a:ext uri="{FF2B5EF4-FFF2-40B4-BE49-F238E27FC236}">
                  <a16:creationId xmlns:a16="http://schemas.microsoft.com/office/drawing/2014/main" id="{28551ADF-F4C9-471C-B42F-D2D31E333F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
              <a:extLst>
                <a:ext uri="{FF2B5EF4-FFF2-40B4-BE49-F238E27FC236}">
                  <a16:creationId xmlns:a16="http://schemas.microsoft.com/office/drawing/2014/main" id="{93A66B57-AB21-4F33-AA9A-B7EB77A1E7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3">
              <a:extLst>
                <a:ext uri="{FF2B5EF4-FFF2-40B4-BE49-F238E27FC236}">
                  <a16:creationId xmlns:a16="http://schemas.microsoft.com/office/drawing/2014/main" id="{4A1B8DCE-9DBF-48EC-85D4-5FC8358151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Freeform 14">
              <a:extLst>
                <a:ext uri="{FF2B5EF4-FFF2-40B4-BE49-F238E27FC236}">
                  <a16:creationId xmlns:a16="http://schemas.microsoft.com/office/drawing/2014/main" id="{52FA78DE-98F5-44CD-B9E3-7A5ED0ABC9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5">
              <a:extLst>
                <a:ext uri="{FF2B5EF4-FFF2-40B4-BE49-F238E27FC236}">
                  <a16:creationId xmlns:a16="http://schemas.microsoft.com/office/drawing/2014/main" id="{F3E719C3-D321-48DD-8374-FF3B01E3CB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CA9A2902-2BBF-4AD3-BA2E-88A033E76E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7">
              <a:extLst>
                <a:ext uri="{FF2B5EF4-FFF2-40B4-BE49-F238E27FC236}">
                  <a16:creationId xmlns:a16="http://schemas.microsoft.com/office/drawing/2014/main" id="{3052E19B-E780-4BD7-AAE5-F0087C6DE5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8">
              <a:extLst>
                <a:ext uri="{FF2B5EF4-FFF2-40B4-BE49-F238E27FC236}">
                  <a16:creationId xmlns:a16="http://schemas.microsoft.com/office/drawing/2014/main" id="{26318BCD-2E45-42B7-81DD-3D91924DDF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9">
              <a:extLst>
                <a:ext uri="{FF2B5EF4-FFF2-40B4-BE49-F238E27FC236}">
                  <a16:creationId xmlns:a16="http://schemas.microsoft.com/office/drawing/2014/main" id="{F32B7AC7-D1A6-46B1-91B3-36A119862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20">
              <a:extLst>
                <a:ext uri="{FF2B5EF4-FFF2-40B4-BE49-F238E27FC236}">
                  <a16:creationId xmlns:a16="http://schemas.microsoft.com/office/drawing/2014/main" id="{B04127CF-94AE-471B-AABC-7884E900E9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21">
              <a:extLst>
                <a:ext uri="{FF2B5EF4-FFF2-40B4-BE49-F238E27FC236}">
                  <a16:creationId xmlns:a16="http://schemas.microsoft.com/office/drawing/2014/main" id="{0AB28A6D-6244-4B44-9B35-11BB6B8A17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22">
              <a:extLst>
                <a:ext uri="{FF2B5EF4-FFF2-40B4-BE49-F238E27FC236}">
                  <a16:creationId xmlns:a16="http://schemas.microsoft.com/office/drawing/2014/main" id="{220F393F-FEF8-4D1A-A959-F0EC20D655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23">
              <a:extLst>
                <a:ext uri="{FF2B5EF4-FFF2-40B4-BE49-F238E27FC236}">
                  <a16:creationId xmlns:a16="http://schemas.microsoft.com/office/drawing/2014/main" id="{F0CE6A4D-5C7D-460B-B2FD-8E85CD5AB7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24">
              <a:extLst>
                <a:ext uri="{FF2B5EF4-FFF2-40B4-BE49-F238E27FC236}">
                  <a16:creationId xmlns:a16="http://schemas.microsoft.com/office/drawing/2014/main" id="{8A535C9C-6C1A-4BCF-BA51-CD74AA7E71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25">
              <a:extLst>
                <a:ext uri="{FF2B5EF4-FFF2-40B4-BE49-F238E27FC236}">
                  <a16:creationId xmlns:a16="http://schemas.microsoft.com/office/drawing/2014/main" id="{36530B88-C8C1-478A-B785-86E745DD5C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76F552-9A93-274F-87B5-E1A8FDFF52CA}"/>
              </a:ext>
            </a:extLst>
          </p:cNvPr>
          <p:cNvSpPr>
            <a:spLocks noGrp="1"/>
          </p:cNvSpPr>
          <p:nvPr>
            <p:ph type="title"/>
          </p:nvPr>
        </p:nvSpPr>
        <p:spPr>
          <a:xfrm>
            <a:off x="7269686" y="795527"/>
            <a:ext cx="4123738" cy="1433323"/>
          </a:xfrm>
        </p:spPr>
        <p:txBody>
          <a:bodyPr vert="horz" lIns="228600" tIns="228600" rIns="228600" bIns="0" rtlCol="0">
            <a:normAutofit/>
          </a:bodyPr>
          <a:lstStyle/>
          <a:p>
            <a:pPr algn="l"/>
            <a:r>
              <a:rPr lang="en-US" sz="3200">
                <a:solidFill>
                  <a:schemeClr val="tx2"/>
                </a:solidFill>
              </a:rPr>
              <a:t>Visualisation using Folium</a:t>
            </a:r>
          </a:p>
        </p:txBody>
      </p:sp>
      <p:sp>
        <p:nvSpPr>
          <p:cNvPr id="192" name="Rectangle 191">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7D09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23AA7C81-753C-4045-9317-4F93CEA7945B}"/>
              </a:ext>
            </a:extLst>
          </p:cNvPr>
          <p:cNvPicPr>
            <a:picLocks noChangeAspect="1"/>
          </p:cNvPicPr>
          <p:nvPr/>
        </p:nvPicPr>
        <p:blipFill rotWithShape="1">
          <a:blip r:embed="rId2"/>
          <a:srcRect l="29046" r="27087" b="-1"/>
          <a:stretch/>
        </p:blipFill>
        <p:spPr>
          <a:xfrm>
            <a:off x="972115" y="960214"/>
            <a:ext cx="5641848" cy="4919472"/>
          </a:xfrm>
          <a:prstGeom prst="rect">
            <a:avLst/>
          </a:prstGeom>
          <a:ln w="12700">
            <a:noFill/>
          </a:ln>
        </p:spPr>
      </p:pic>
      <p:sp>
        <p:nvSpPr>
          <p:cNvPr id="174" name="Content Placeholder 117">
            <a:extLst>
              <a:ext uri="{FF2B5EF4-FFF2-40B4-BE49-F238E27FC236}">
                <a16:creationId xmlns:a16="http://schemas.microsoft.com/office/drawing/2014/main" id="{E49912F6-B5DB-4F9B-95F0-FDB3C3127B70}"/>
              </a:ext>
            </a:extLst>
          </p:cNvPr>
          <p:cNvSpPr>
            <a:spLocks noGrp="1"/>
          </p:cNvSpPr>
          <p:nvPr>
            <p:ph idx="1"/>
          </p:nvPr>
        </p:nvSpPr>
        <p:spPr>
          <a:xfrm>
            <a:off x="7293817" y="2338388"/>
            <a:ext cx="4099607" cy="3678237"/>
          </a:xfrm>
        </p:spPr>
        <p:txBody>
          <a:bodyPr>
            <a:normAutofit/>
          </a:bodyPr>
          <a:lstStyle/>
          <a:p>
            <a:pPr marL="0" indent="0">
              <a:buClr>
                <a:srgbClr val="F7D09A"/>
              </a:buClr>
              <a:buNone/>
            </a:pPr>
            <a:r>
              <a:rPr lang="en-US" sz="1700"/>
              <a:t>Using the folium visualization library alongside the data obtained from Wikipedia and Geocoder, I was able to superimpose all neighbourhoods onto an interactive map of London. As can be seen this is a very large dataset. </a:t>
            </a:r>
          </a:p>
          <a:p>
            <a:pPr marL="0" indent="0">
              <a:buClr>
                <a:srgbClr val="F7D09A"/>
              </a:buClr>
              <a:buNone/>
            </a:pPr>
            <a:r>
              <a:rPr lang="en-GB" sz="1700"/>
              <a:t>Due to the limitations of the free Foursquare API the size of this dataset will need to be decreased. I am going to focus on East London only. </a:t>
            </a:r>
          </a:p>
          <a:p>
            <a:pPr>
              <a:buClr>
                <a:srgbClr val="F7D09A"/>
              </a:buClr>
            </a:pPr>
            <a:endParaRPr lang="en-US" sz="1700"/>
          </a:p>
        </p:txBody>
      </p:sp>
    </p:spTree>
    <p:extLst>
      <p:ext uri="{BB962C8B-B14F-4D97-AF65-F5344CB8AC3E}">
        <p14:creationId xmlns:p14="http://schemas.microsoft.com/office/powerpoint/2010/main" val="2389830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7" name="Group 177">
            <a:extLst>
              <a:ext uri="{FF2B5EF4-FFF2-40B4-BE49-F238E27FC236}">
                <a16:creationId xmlns:a16="http://schemas.microsoft.com/office/drawing/2014/main" id="{EFAF5D36-7988-4310-8B2D-E5F09D9BE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9" name="Freeform 5">
              <a:extLst>
                <a:ext uri="{FF2B5EF4-FFF2-40B4-BE49-F238E27FC236}">
                  <a16:creationId xmlns:a16="http://schemas.microsoft.com/office/drawing/2014/main" id="{F953B1DA-E7D8-48BB-8D67-425C7F7E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0" name="Freeform 6">
              <a:extLst>
                <a:ext uri="{FF2B5EF4-FFF2-40B4-BE49-F238E27FC236}">
                  <a16:creationId xmlns:a16="http://schemas.microsoft.com/office/drawing/2014/main" id="{319C148B-5C23-49B7-A373-AC1B7510B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1" name="Freeform 7">
              <a:extLst>
                <a:ext uri="{FF2B5EF4-FFF2-40B4-BE49-F238E27FC236}">
                  <a16:creationId xmlns:a16="http://schemas.microsoft.com/office/drawing/2014/main" id="{10B3CBEC-E6ED-4132-A94F-47AB0B93A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2" name="Freeform 8">
              <a:extLst>
                <a:ext uri="{FF2B5EF4-FFF2-40B4-BE49-F238E27FC236}">
                  <a16:creationId xmlns:a16="http://schemas.microsoft.com/office/drawing/2014/main" id="{6607A26B-7FD4-4FE9-BCFA-2D1303693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3" name="Freeform 9">
              <a:extLst>
                <a:ext uri="{FF2B5EF4-FFF2-40B4-BE49-F238E27FC236}">
                  <a16:creationId xmlns:a16="http://schemas.microsoft.com/office/drawing/2014/main" id="{C00169AA-D2E0-467C-9CAE-BBF421EA3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4" name="Freeform 10">
              <a:extLst>
                <a:ext uri="{FF2B5EF4-FFF2-40B4-BE49-F238E27FC236}">
                  <a16:creationId xmlns:a16="http://schemas.microsoft.com/office/drawing/2014/main" id="{24C43ADE-E7DB-48BC-B5F6-0C48D7AE4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5" name="Freeform 11">
              <a:extLst>
                <a:ext uri="{FF2B5EF4-FFF2-40B4-BE49-F238E27FC236}">
                  <a16:creationId xmlns:a16="http://schemas.microsoft.com/office/drawing/2014/main" id="{F9B6CF03-8C6F-4A69-B803-56DF55616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6" name="Freeform 12">
              <a:extLst>
                <a:ext uri="{FF2B5EF4-FFF2-40B4-BE49-F238E27FC236}">
                  <a16:creationId xmlns:a16="http://schemas.microsoft.com/office/drawing/2014/main" id="{0A6864AE-A239-4CD6-9D34-6CF7188F1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7" name="Freeform 13">
              <a:extLst>
                <a:ext uri="{FF2B5EF4-FFF2-40B4-BE49-F238E27FC236}">
                  <a16:creationId xmlns:a16="http://schemas.microsoft.com/office/drawing/2014/main" id="{B71C308D-6936-4397-A8AF-6D19C6EC0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8" name="Freeform 14">
              <a:extLst>
                <a:ext uri="{FF2B5EF4-FFF2-40B4-BE49-F238E27FC236}">
                  <a16:creationId xmlns:a16="http://schemas.microsoft.com/office/drawing/2014/main" id="{FBD50843-2012-4AE6-91C9-537612E738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9" name="Freeform 15">
              <a:extLst>
                <a:ext uri="{FF2B5EF4-FFF2-40B4-BE49-F238E27FC236}">
                  <a16:creationId xmlns:a16="http://schemas.microsoft.com/office/drawing/2014/main" id="{A676FD4C-815C-452E-8046-28FEA7382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0" name="Freeform 16">
              <a:extLst>
                <a:ext uri="{FF2B5EF4-FFF2-40B4-BE49-F238E27FC236}">
                  <a16:creationId xmlns:a16="http://schemas.microsoft.com/office/drawing/2014/main" id="{66D402BD-5FE7-427A-8AE9-02D604B4C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91" name="Freeform 17">
              <a:extLst>
                <a:ext uri="{FF2B5EF4-FFF2-40B4-BE49-F238E27FC236}">
                  <a16:creationId xmlns:a16="http://schemas.microsoft.com/office/drawing/2014/main" id="{AA120BAC-3891-4E44-8E77-F37600AC7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6" name="Freeform 18">
              <a:extLst>
                <a:ext uri="{FF2B5EF4-FFF2-40B4-BE49-F238E27FC236}">
                  <a16:creationId xmlns:a16="http://schemas.microsoft.com/office/drawing/2014/main" id="{DCD27D48-C30F-4CF5-8C39-64561E5AC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7" name="Freeform 19">
              <a:extLst>
                <a:ext uri="{FF2B5EF4-FFF2-40B4-BE49-F238E27FC236}">
                  <a16:creationId xmlns:a16="http://schemas.microsoft.com/office/drawing/2014/main" id="{BFB24C59-0439-4A08-B2D7-11CBD9E23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8" name="Freeform 20">
              <a:extLst>
                <a:ext uri="{FF2B5EF4-FFF2-40B4-BE49-F238E27FC236}">
                  <a16:creationId xmlns:a16="http://schemas.microsoft.com/office/drawing/2014/main" id="{55E56104-C1D3-474D-8F49-E66410000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9" name="Freeform 21">
              <a:extLst>
                <a:ext uri="{FF2B5EF4-FFF2-40B4-BE49-F238E27FC236}">
                  <a16:creationId xmlns:a16="http://schemas.microsoft.com/office/drawing/2014/main" id="{17D49068-5D60-449A-95AE-939E83EB9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0" name="Freeform 22">
              <a:extLst>
                <a:ext uri="{FF2B5EF4-FFF2-40B4-BE49-F238E27FC236}">
                  <a16:creationId xmlns:a16="http://schemas.microsoft.com/office/drawing/2014/main" id="{4D4CF5CD-E36E-43E6-8712-A4880FFEA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1" name="Freeform 23">
              <a:extLst>
                <a:ext uri="{FF2B5EF4-FFF2-40B4-BE49-F238E27FC236}">
                  <a16:creationId xmlns:a16="http://schemas.microsoft.com/office/drawing/2014/main" id="{56A4EB06-C425-440E-BFF0-2D0E82E70D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68" name="Group 261">
            <a:extLst>
              <a:ext uri="{FF2B5EF4-FFF2-40B4-BE49-F238E27FC236}">
                <a16:creationId xmlns:a16="http://schemas.microsoft.com/office/drawing/2014/main" id="{AF2E2BED-E728-4BDF-A0D9-965E2E6CE3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263" name="Rectangle 262">
              <a:extLst>
                <a:ext uri="{FF2B5EF4-FFF2-40B4-BE49-F238E27FC236}">
                  <a16:creationId xmlns:a16="http://schemas.microsoft.com/office/drawing/2014/main" id="{4D555CD5-B818-433B-91B0-050C20215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4" name="Isosceles Triangle 263">
              <a:extLst>
                <a:ext uri="{FF2B5EF4-FFF2-40B4-BE49-F238E27FC236}">
                  <a16:creationId xmlns:a16="http://schemas.microsoft.com/office/drawing/2014/main" id="{942D9584-E3E3-42F2-A08D-053C79553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Rectangle 264">
              <a:extLst>
                <a:ext uri="{FF2B5EF4-FFF2-40B4-BE49-F238E27FC236}">
                  <a16:creationId xmlns:a16="http://schemas.microsoft.com/office/drawing/2014/main" id="{82A66E12-53B9-47C5-AA58-6A500819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9" name="Rectangle 265">
            <a:extLst>
              <a:ext uri="{FF2B5EF4-FFF2-40B4-BE49-F238E27FC236}">
                <a16:creationId xmlns:a16="http://schemas.microsoft.com/office/drawing/2014/main" id="{FD96AB97-C802-4A3D-875A-E1A051A4E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0" name="Group 266">
            <a:extLst>
              <a:ext uri="{FF2B5EF4-FFF2-40B4-BE49-F238E27FC236}">
                <a16:creationId xmlns:a16="http://schemas.microsoft.com/office/drawing/2014/main" id="{9C934F5E-3273-497D-B46F-E31EC7FFB4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1" name="Freeform 5">
              <a:extLst>
                <a:ext uri="{FF2B5EF4-FFF2-40B4-BE49-F238E27FC236}">
                  <a16:creationId xmlns:a16="http://schemas.microsoft.com/office/drawing/2014/main" id="{11DF9939-CE4A-43FE-92C5-0E72904BF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Freeform 6">
              <a:extLst>
                <a:ext uri="{FF2B5EF4-FFF2-40B4-BE49-F238E27FC236}">
                  <a16:creationId xmlns:a16="http://schemas.microsoft.com/office/drawing/2014/main" id="{47A0ABD7-C378-4C34-BD04-30B019BE1F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Freeform 7">
              <a:extLst>
                <a:ext uri="{FF2B5EF4-FFF2-40B4-BE49-F238E27FC236}">
                  <a16:creationId xmlns:a16="http://schemas.microsoft.com/office/drawing/2014/main" id="{1ED23D3D-8E98-4E3C-AF81-2ABEEAEDEF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Freeform 8">
              <a:extLst>
                <a:ext uri="{FF2B5EF4-FFF2-40B4-BE49-F238E27FC236}">
                  <a16:creationId xmlns:a16="http://schemas.microsoft.com/office/drawing/2014/main" id="{7DEBDDC4-8274-4912-80A7-DA32BFEE6F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Freeform 9">
              <a:extLst>
                <a:ext uri="{FF2B5EF4-FFF2-40B4-BE49-F238E27FC236}">
                  <a16:creationId xmlns:a16="http://schemas.microsoft.com/office/drawing/2014/main" id="{049D8E26-7F08-4F3D-ABF0-45E95DB1A6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Freeform 10">
              <a:extLst>
                <a:ext uri="{FF2B5EF4-FFF2-40B4-BE49-F238E27FC236}">
                  <a16:creationId xmlns:a16="http://schemas.microsoft.com/office/drawing/2014/main" id="{E30EADAE-A7C5-4446-89F6-D9CBBC830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Freeform 11">
              <a:extLst>
                <a:ext uri="{FF2B5EF4-FFF2-40B4-BE49-F238E27FC236}">
                  <a16:creationId xmlns:a16="http://schemas.microsoft.com/office/drawing/2014/main" id="{67B3DA32-8B02-4519-BB5B-C2BD17FAD9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Freeform 12">
              <a:extLst>
                <a:ext uri="{FF2B5EF4-FFF2-40B4-BE49-F238E27FC236}">
                  <a16:creationId xmlns:a16="http://schemas.microsoft.com/office/drawing/2014/main" id="{7987E5EE-E4A2-4B9E-BB83-7EF01FC1D0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Freeform 13">
              <a:extLst>
                <a:ext uri="{FF2B5EF4-FFF2-40B4-BE49-F238E27FC236}">
                  <a16:creationId xmlns:a16="http://schemas.microsoft.com/office/drawing/2014/main" id="{E0126C28-54EB-4852-B722-F9B3FB418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Freeform 14">
              <a:extLst>
                <a:ext uri="{FF2B5EF4-FFF2-40B4-BE49-F238E27FC236}">
                  <a16:creationId xmlns:a16="http://schemas.microsoft.com/office/drawing/2014/main" id="{0EB11649-0316-4554-A56E-674C3E9D5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Freeform 15">
              <a:extLst>
                <a:ext uri="{FF2B5EF4-FFF2-40B4-BE49-F238E27FC236}">
                  <a16:creationId xmlns:a16="http://schemas.microsoft.com/office/drawing/2014/main" id="{547F0971-2F44-4A39-9A1C-49C5B5E9B0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Freeform 16">
              <a:extLst>
                <a:ext uri="{FF2B5EF4-FFF2-40B4-BE49-F238E27FC236}">
                  <a16:creationId xmlns:a16="http://schemas.microsoft.com/office/drawing/2014/main" id="{F50B1934-2A11-470E-8253-A0B2081586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Freeform 17">
              <a:extLst>
                <a:ext uri="{FF2B5EF4-FFF2-40B4-BE49-F238E27FC236}">
                  <a16:creationId xmlns:a16="http://schemas.microsoft.com/office/drawing/2014/main" id="{50ACA813-099F-4D62-BF5D-9E6F5A36DD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Freeform 18">
              <a:extLst>
                <a:ext uri="{FF2B5EF4-FFF2-40B4-BE49-F238E27FC236}">
                  <a16:creationId xmlns:a16="http://schemas.microsoft.com/office/drawing/2014/main" id="{933D2A4E-A8DA-4E78-9185-03EAA9C00E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Freeform 19">
              <a:extLst>
                <a:ext uri="{FF2B5EF4-FFF2-40B4-BE49-F238E27FC236}">
                  <a16:creationId xmlns:a16="http://schemas.microsoft.com/office/drawing/2014/main" id="{EA7D1F85-23F9-4AF3-BEC7-24C88D5DA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Freeform 20">
              <a:extLst>
                <a:ext uri="{FF2B5EF4-FFF2-40B4-BE49-F238E27FC236}">
                  <a16:creationId xmlns:a16="http://schemas.microsoft.com/office/drawing/2014/main" id="{DAEE385B-5C8B-4FA0-BD37-96888EC93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Freeform 21">
              <a:extLst>
                <a:ext uri="{FF2B5EF4-FFF2-40B4-BE49-F238E27FC236}">
                  <a16:creationId xmlns:a16="http://schemas.microsoft.com/office/drawing/2014/main" id="{9716F020-9507-435C-8342-03C7CA14CE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Freeform 22">
              <a:extLst>
                <a:ext uri="{FF2B5EF4-FFF2-40B4-BE49-F238E27FC236}">
                  <a16:creationId xmlns:a16="http://schemas.microsoft.com/office/drawing/2014/main" id="{3ED66BF1-5677-4941-911C-3EEFF584F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Freeform 23">
              <a:extLst>
                <a:ext uri="{FF2B5EF4-FFF2-40B4-BE49-F238E27FC236}">
                  <a16:creationId xmlns:a16="http://schemas.microsoft.com/office/drawing/2014/main" id="{C247CBF9-3037-4FDE-8E75-4CA15ED090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90" name="Group 286">
            <a:extLst>
              <a:ext uri="{FF2B5EF4-FFF2-40B4-BE49-F238E27FC236}">
                <a16:creationId xmlns:a16="http://schemas.microsoft.com/office/drawing/2014/main" id="{F691E8D6-55F7-491B-BA91-C439F800CC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3893141"/>
            <a:ext cx="8845667" cy="1771275"/>
            <a:chOff x="1669293" y="3893141"/>
            <a:chExt cx="8845667" cy="1771275"/>
          </a:xfrm>
        </p:grpSpPr>
        <p:sp>
          <p:nvSpPr>
            <p:cNvPr id="391" name="Isosceles Triangle 39">
              <a:extLst>
                <a:ext uri="{FF2B5EF4-FFF2-40B4-BE49-F238E27FC236}">
                  <a16:creationId xmlns:a16="http://schemas.microsoft.com/office/drawing/2014/main" id="{ADD3409B-2416-4D09-9797-DC72DA5EC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Rectangle 288">
              <a:extLst>
                <a:ext uri="{FF2B5EF4-FFF2-40B4-BE49-F238E27FC236}">
                  <a16:creationId xmlns:a16="http://schemas.microsoft.com/office/drawing/2014/main" id="{11C40CE7-9774-4004-A68F-E3766D1D0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3893141"/>
              <a:ext cx="8845667"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39411FC-FB0D-3A4D-9640-0959B9855AE5}"/>
              </a:ext>
            </a:extLst>
          </p:cNvPr>
          <p:cNvSpPr>
            <a:spLocks noGrp="1"/>
          </p:cNvSpPr>
          <p:nvPr>
            <p:ph type="title"/>
          </p:nvPr>
        </p:nvSpPr>
        <p:spPr>
          <a:xfrm>
            <a:off x="1759236" y="3980237"/>
            <a:ext cx="8672295" cy="727748"/>
          </a:xfrm>
        </p:spPr>
        <p:txBody>
          <a:bodyPr vert="horz" lIns="228600" tIns="228600" rIns="228600" bIns="0" rtlCol="0" anchor="b">
            <a:normAutofit/>
          </a:bodyPr>
          <a:lstStyle/>
          <a:p>
            <a:pPr>
              <a:lnSpc>
                <a:spcPct val="80000"/>
              </a:lnSpc>
            </a:pPr>
            <a:r>
              <a:rPr lang="en-US" sz="3700" dirty="0"/>
              <a:t>East London? Why? How? </a:t>
            </a:r>
          </a:p>
        </p:txBody>
      </p:sp>
      <p:pic>
        <p:nvPicPr>
          <p:cNvPr id="3" name="Picture 2">
            <a:extLst>
              <a:ext uri="{FF2B5EF4-FFF2-40B4-BE49-F238E27FC236}">
                <a16:creationId xmlns:a16="http://schemas.microsoft.com/office/drawing/2014/main" id="{6EC66317-893D-7E4D-A1B0-10278502E7E5}"/>
              </a:ext>
            </a:extLst>
          </p:cNvPr>
          <p:cNvPicPr>
            <a:picLocks noChangeAspect="1"/>
          </p:cNvPicPr>
          <p:nvPr/>
        </p:nvPicPr>
        <p:blipFill rotWithShape="1">
          <a:blip r:embed="rId2"/>
          <a:srcRect t="29954" b="4835"/>
          <a:stretch/>
        </p:blipFill>
        <p:spPr>
          <a:xfrm>
            <a:off x="1668033" y="1175191"/>
            <a:ext cx="8845563" cy="2638998"/>
          </a:xfrm>
          <a:prstGeom prst="rect">
            <a:avLst/>
          </a:prstGeom>
          <a:ln w="12700">
            <a:noFill/>
          </a:ln>
        </p:spPr>
      </p:pic>
      <p:sp>
        <p:nvSpPr>
          <p:cNvPr id="4" name="TextBox 3">
            <a:extLst>
              <a:ext uri="{FF2B5EF4-FFF2-40B4-BE49-F238E27FC236}">
                <a16:creationId xmlns:a16="http://schemas.microsoft.com/office/drawing/2014/main" id="{C14A25E9-8B9B-2549-84D0-BB4494CF47F3}"/>
              </a:ext>
            </a:extLst>
          </p:cNvPr>
          <p:cNvSpPr txBox="1"/>
          <p:nvPr/>
        </p:nvSpPr>
        <p:spPr>
          <a:xfrm>
            <a:off x="101451" y="118467"/>
            <a:ext cx="405280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Where the East London Tech City is located.</a:t>
            </a:r>
          </a:p>
          <a:p>
            <a:pPr marL="285750" indent="-285750">
              <a:buFont typeface="Arial" panose="020B0604020202020204" pitchFamily="34" charset="0"/>
              <a:buChar char="•"/>
            </a:pPr>
            <a:r>
              <a:rPr lang="en-GB" dirty="0"/>
              <a:t>Boroughs with the Post Code starting with E or EC. </a:t>
            </a:r>
            <a:r>
              <a:rPr lang="en-US" dirty="0"/>
              <a:t> </a:t>
            </a:r>
          </a:p>
        </p:txBody>
      </p:sp>
      <p:sp>
        <p:nvSpPr>
          <p:cNvPr id="5" name="Rectangle 4">
            <a:extLst>
              <a:ext uri="{FF2B5EF4-FFF2-40B4-BE49-F238E27FC236}">
                <a16:creationId xmlns:a16="http://schemas.microsoft.com/office/drawing/2014/main" id="{9A260043-6251-8C43-B000-0A814688B705}"/>
              </a:ext>
            </a:extLst>
          </p:cNvPr>
          <p:cNvSpPr/>
          <p:nvPr/>
        </p:nvSpPr>
        <p:spPr>
          <a:xfrm>
            <a:off x="4297920" y="5488885"/>
            <a:ext cx="7792629" cy="830997"/>
          </a:xfrm>
          <a:prstGeom prst="rect">
            <a:avLst/>
          </a:prstGeom>
        </p:spPr>
        <p:txBody>
          <a:bodyPr wrap="square">
            <a:spAutoFit/>
          </a:bodyPr>
          <a:lstStyle/>
          <a:p>
            <a:pPr algn="r"/>
            <a:r>
              <a:rPr lang="en-GB" sz="1600" i="1" dirty="0">
                <a:solidFill>
                  <a:srgbClr val="408080"/>
                </a:solidFill>
                <a:latin typeface="Consolas" panose="020B0609020204030204" pitchFamily="49" charset="0"/>
                <a:cs typeface="Consolas" panose="020B0609020204030204" pitchFamily="49" charset="0"/>
              </a:rPr>
              <a:t># Only select rows where post town is LONDON</a:t>
            </a:r>
            <a:r>
              <a:rPr lang="en-GB" sz="1600" dirty="0">
                <a:latin typeface="Consolas" panose="020B0609020204030204" pitchFamily="49" charset="0"/>
                <a:cs typeface="Consolas" panose="020B0609020204030204" pitchFamily="49" charset="0"/>
              </a:rPr>
              <a:t> </a:t>
            </a:r>
          </a:p>
          <a:p>
            <a:pPr algn="r"/>
            <a:r>
              <a:rPr lang="en-GB" sz="1600" dirty="0" err="1">
                <a:latin typeface="Consolas" panose="020B0609020204030204" pitchFamily="49" charset="0"/>
                <a:cs typeface="Consolas" panose="020B0609020204030204" pitchFamily="49" charset="0"/>
              </a:rPr>
              <a:t>london_towns</a:t>
            </a:r>
            <a:r>
              <a:rPr lang="en-GB" sz="1600" dirty="0">
                <a:latin typeface="Consolas" panose="020B0609020204030204" pitchFamily="49" charset="0"/>
                <a:cs typeface="Consolas" panose="020B0609020204030204" pitchFamily="49" charset="0"/>
              </a:rPr>
              <a:t> </a:t>
            </a:r>
            <a:r>
              <a:rPr lang="en-GB" sz="1600" dirty="0">
                <a:solidFill>
                  <a:srgbClr val="666666"/>
                </a:solidFill>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clean_df</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clean_df</a:t>
            </a:r>
            <a:r>
              <a:rPr lang="en-GB" sz="1600" dirty="0">
                <a:latin typeface="Consolas" panose="020B0609020204030204" pitchFamily="49" charset="0"/>
                <a:cs typeface="Consolas" panose="020B0609020204030204" pitchFamily="49" charset="0"/>
              </a:rPr>
              <a:t>[</a:t>
            </a:r>
            <a:r>
              <a:rPr lang="en-GB" sz="1600" dirty="0">
                <a:solidFill>
                  <a:srgbClr val="BA2121"/>
                </a:solidFill>
                <a:latin typeface="Consolas" panose="020B0609020204030204" pitchFamily="49" charset="0"/>
                <a:cs typeface="Consolas" panose="020B0609020204030204" pitchFamily="49" charset="0"/>
              </a:rPr>
              <a:t>'</a:t>
            </a:r>
            <a:r>
              <a:rPr lang="en-GB" sz="1600" dirty="0" err="1">
                <a:solidFill>
                  <a:srgbClr val="BA2121"/>
                </a:solidFill>
                <a:latin typeface="Consolas" panose="020B0609020204030204" pitchFamily="49" charset="0"/>
                <a:cs typeface="Consolas" panose="020B0609020204030204" pitchFamily="49" charset="0"/>
              </a:rPr>
              <a:t>Post_town</a:t>
            </a:r>
            <a:r>
              <a:rPr lang="en-GB" sz="1600" dirty="0">
                <a:solidFill>
                  <a:srgbClr val="BA2121"/>
                </a:solidFill>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a:t>
            </a:r>
            <a:r>
              <a:rPr lang="en-GB" sz="1600" dirty="0">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str</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contains</a:t>
            </a:r>
            <a:r>
              <a:rPr lang="en-GB" sz="1600" dirty="0">
                <a:latin typeface="Consolas" panose="020B0609020204030204" pitchFamily="49" charset="0"/>
                <a:cs typeface="Consolas" panose="020B0609020204030204" pitchFamily="49" charset="0"/>
              </a:rPr>
              <a:t>(</a:t>
            </a:r>
            <a:r>
              <a:rPr lang="en-GB" sz="1600" dirty="0">
                <a:solidFill>
                  <a:srgbClr val="BA2121"/>
                </a:solidFill>
                <a:latin typeface="Consolas" panose="020B0609020204030204" pitchFamily="49" charset="0"/>
                <a:cs typeface="Consolas" panose="020B0609020204030204" pitchFamily="49" charset="0"/>
              </a:rPr>
              <a:t>'LONDON'</a:t>
            </a:r>
            <a:r>
              <a:rPr lang="en-GB" sz="1600" dirty="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6" name="Rectangle 5">
            <a:extLst>
              <a:ext uri="{FF2B5EF4-FFF2-40B4-BE49-F238E27FC236}">
                <a16:creationId xmlns:a16="http://schemas.microsoft.com/office/drawing/2014/main" id="{C7B22CCD-6A5A-CE4D-AED1-DECB922F21E5}"/>
              </a:ext>
            </a:extLst>
          </p:cNvPr>
          <p:cNvSpPr/>
          <p:nvPr/>
        </p:nvSpPr>
        <p:spPr>
          <a:xfrm>
            <a:off x="101451" y="5503635"/>
            <a:ext cx="7447638" cy="1323439"/>
          </a:xfrm>
          <a:prstGeom prst="rect">
            <a:avLst/>
          </a:prstGeom>
        </p:spPr>
        <p:txBody>
          <a:bodyPr wrap="square">
            <a:spAutoFit/>
          </a:bodyPr>
          <a:lstStyle/>
          <a:p>
            <a:r>
              <a:rPr lang="en-GB" sz="1600" i="1" dirty="0">
                <a:solidFill>
                  <a:srgbClr val="408080"/>
                </a:solidFill>
                <a:latin typeface="Consolas" panose="020B0609020204030204" pitchFamily="49" charset="0"/>
                <a:cs typeface="Consolas" panose="020B0609020204030204" pitchFamily="49" charset="0"/>
              </a:rPr>
              <a:t># Strips whitespaces before postcode</a:t>
            </a:r>
            <a:r>
              <a:rPr lang="en-GB" sz="1600" dirty="0">
                <a:latin typeface="Consolas" panose="020B0609020204030204" pitchFamily="49" charset="0"/>
                <a:cs typeface="Consolas" panose="020B0609020204030204" pitchFamily="49" charset="0"/>
              </a:rPr>
              <a:t> </a:t>
            </a:r>
          </a:p>
          <a:p>
            <a:r>
              <a:rPr lang="en-GB" sz="1600" dirty="0" err="1">
                <a:latin typeface="Consolas" panose="020B0609020204030204" pitchFamily="49" charset="0"/>
                <a:cs typeface="Consolas" panose="020B0609020204030204" pitchFamily="49" charset="0"/>
              </a:rPr>
              <a:t>EL</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Postcode</a:t>
            </a:r>
            <a:r>
              <a:rPr lang="en-GB" sz="1600" dirty="0">
                <a:latin typeface="Consolas" panose="020B0609020204030204" pitchFamily="49" charset="0"/>
                <a:cs typeface="Consolas" panose="020B0609020204030204" pitchFamily="49" charset="0"/>
              </a:rPr>
              <a:t> </a:t>
            </a:r>
            <a:r>
              <a:rPr lang="en-GB" sz="1600" dirty="0">
                <a:solidFill>
                  <a:srgbClr val="666666"/>
                </a:solidFill>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EL</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Postcode</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str</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strip</a:t>
            </a:r>
            <a:r>
              <a:rPr lang="en-GB" sz="1600" dirty="0">
                <a:latin typeface="Consolas" panose="020B0609020204030204" pitchFamily="49" charset="0"/>
                <a:cs typeface="Consolas" panose="020B0609020204030204" pitchFamily="49" charset="0"/>
              </a:rPr>
              <a:t>() </a:t>
            </a:r>
          </a:p>
          <a:p>
            <a:r>
              <a:rPr lang="en-GB" sz="1600" i="1" dirty="0">
                <a:solidFill>
                  <a:srgbClr val="408080"/>
                </a:solidFill>
                <a:latin typeface="Consolas" panose="020B0609020204030204" pitchFamily="49" charset="0"/>
                <a:cs typeface="Consolas" panose="020B0609020204030204" pitchFamily="49" charset="0"/>
              </a:rPr>
              <a:t># New </a:t>
            </a:r>
            <a:r>
              <a:rPr lang="en-GB" sz="1600" i="1" dirty="0" err="1">
                <a:solidFill>
                  <a:srgbClr val="408080"/>
                </a:solidFill>
                <a:latin typeface="Consolas" panose="020B0609020204030204" pitchFamily="49" charset="0"/>
                <a:cs typeface="Consolas" panose="020B0609020204030204" pitchFamily="49" charset="0"/>
              </a:rPr>
              <a:t>dataframe</a:t>
            </a:r>
            <a:r>
              <a:rPr lang="en-GB" sz="1600" i="1" dirty="0">
                <a:solidFill>
                  <a:srgbClr val="408080"/>
                </a:solidFill>
                <a:latin typeface="Consolas" panose="020B0609020204030204" pitchFamily="49" charset="0"/>
                <a:cs typeface="Consolas" panose="020B0609020204030204" pitchFamily="49" charset="0"/>
              </a:rPr>
              <a:t> for East London postcodes </a:t>
            </a:r>
          </a:p>
          <a:p>
            <a:r>
              <a:rPr lang="en-GB" sz="1600" dirty="0" err="1">
                <a:latin typeface="Consolas" panose="020B0609020204030204" pitchFamily="49" charset="0"/>
                <a:cs typeface="Consolas" panose="020B0609020204030204" pitchFamily="49" charset="0"/>
              </a:rPr>
              <a:t>east_london</a:t>
            </a:r>
            <a:r>
              <a:rPr lang="en-GB" sz="1600" dirty="0">
                <a:latin typeface="Consolas" panose="020B0609020204030204" pitchFamily="49" charset="0"/>
                <a:cs typeface="Consolas" panose="020B0609020204030204" pitchFamily="49" charset="0"/>
              </a:rPr>
              <a:t> </a:t>
            </a:r>
            <a:r>
              <a:rPr lang="en-GB" sz="1600" dirty="0">
                <a:solidFill>
                  <a:srgbClr val="666666"/>
                </a:solidFill>
                <a:latin typeface="Consolas" panose="020B0609020204030204" pitchFamily="49" charset="0"/>
                <a:cs typeface="Consolas" panose="020B0609020204030204" pitchFamily="49" charset="0"/>
              </a:rPr>
              <a:t>=</a:t>
            </a:r>
            <a:r>
              <a:rPr lang="en-GB" sz="1600" dirty="0">
                <a:latin typeface="Consolas" panose="020B0609020204030204" pitchFamily="49" charset="0"/>
                <a:cs typeface="Consolas" panose="020B0609020204030204" pitchFamily="49" charset="0"/>
              </a:rPr>
              <a:t> EL[EL[</a:t>
            </a:r>
            <a:r>
              <a:rPr lang="en-GB" sz="1600" dirty="0">
                <a:solidFill>
                  <a:srgbClr val="BA2121"/>
                </a:solidFill>
                <a:latin typeface="Consolas" panose="020B0609020204030204" pitchFamily="49" charset="0"/>
                <a:cs typeface="Consolas" panose="020B0609020204030204" pitchFamily="49" charset="0"/>
              </a:rPr>
              <a:t>'Postcode'</a:t>
            </a:r>
            <a:r>
              <a:rPr lang="en-GB" sz="1600" dirty="0">
                <a:latin typeface="Consolas" panose="020B0609020204030204" pitchFamily="49" charset="0"/>
                <a:cs typeface="Consolas" panose="020B0609020204030204" pitchFamily="49" charset="0"/>
              </a:rPr>
              <a:t>]</a:t>
            </a:r>
            <a:r>
              <a:rPr lang="en-GB" sz="1600" dirty="0">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str</a:t>
            </a:r>
            <a:r>
              <a:rPr lang="en-GB" sz="1600" dirty="0" err="1">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contains</a:t>
            </a:r>
            <a:r>
              <a:rPr lang="en-GB" sz="1600" dirty="0">
                <a:latin typeface="Consolas" panose="020B0609020204030204" pitchFamily="49" charset="0"/>
                <a:cs typeface="Consolas" panose="020B0609020204030204" pitchFamily="49" charset="0"/>
              </a:rPr>
              <a:t>((</a:t>
            </a:r>
            <a:r>
              <a:rPr lang="en-GB" sz="1600" dirty="0">
                <a:solidFill>
                  <a:srgbClr val="BA2121"/>
                </a:solidFill>
                <a:latin typeface="Consolas" panose="020B0609020204030204" pitchFamily="49" charset="0"/>
                <a:cs typeface="Consolas" panose="020B0609020204030204" pitchFamily="49" charset="0"/>
              </a:rPr>
              <a:t>'E'</a:t>
            </a:r>
            <a:r>
              <a:rPr lang="en-GB" sz="1600" dirty="0">
                <a:latin typeface="Consolas" panose="020B0609020204030204" pitchFamily="49" charset="0"/>
                <a:cs typeface="Consolas" panose="020B0609020204030204" pitchFamily="49" charset="0"/>
              </a:rPr>
              <a:t>))]</a:t>
            </a:r>
            <a:r>
              <a:rPr lang="en-GB" sz="1600" dirty="0">
                <a:solidFill>
                  <a:srgbClr val="666666"/>
                </a:solidFill>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reset_index</a:t>
            </a:r>
            <a:r>
              <a:rPr lang="en-GB" sz="1600" dirty="0">
                <a:latin typeface="Consolas" panose="020B0609020204030204" pitchFamily="49" charset="0"/>
                <a:cs typeface="Consolas" panose="020B0609020204030204" pitchFamily="49" charset="0"/>
              </a:rPr>
              <a:t>(drop</a:t>
            </a:r>
            <a:r>
              <a:rPr lang="en-GB" sz="1600" dirty="0">
                <a:solidFill>
                  <a:srgbClr val="666666"/>
                </a:solidFill>
                <a:latin typeface="Consolas" panose="020B0609020204030204" pitchFamily="49" charset="0"/>
                <a:cs typeface="Consolas" panose="020B0609020204030204" pitchFamily="49" charset="0"/>
              </a:rPr>
              <a:t>=</a:t>
            </a:r>
            <a:r>
              <a:rPr lang="en-GB" sz="1600" b="1" dirty="0">
                <a:solidFill>
                  <a:srgbClr val="008000"/>
                </a:solidFill>
                <a:latin typeface="Consolas" panose="020B0609020204030204" pitchFamily="49" charset="0"/>
                <a:cs typeface="Consolas" panose="020B0609020204030204" pitchFamily="49" charset="0"/>
              </a:rPr>
              <a:t>True</a:t>
            </a:r>
            <a:r>
              <a:rPr lang="en-GB" sz="1600" dirty="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81ADC499-4354-0645-8005-6841747F824B}"/>
              </a:ext>
            </a:extLst>
          </p:cNvPr>
          <p:cNvSpPr/>
          <p:nvPr/>
        </p:nvSpPr>
        <p:spPr>
          <a:xfrm>
            <a:off x="4871406" y="55190"/>
            <a:ext cx="7358390" cy="1477328"/>
          </a:xfrm>
          <a:prstGeom prst="rect">
            <a:avLst/>
          </a:prstGeom>
        </p:spPr>
        <p:txBody>
          <a:bodyPr wrap="square">
            <a:spAutoFit/>
          </a:bodyPr>
          <a:lstStyle/>
          <a:p>
            <a:pPr algn="r"/>
            <a:r>
              <a:rPr lang="en-GB" dirty="0">
                <a:solidFill>
                  <a:srgbClr val="000000"/>
                </a:solidFill>
              </a:rPr>
              <a:t>"Some ask why they should set up there. I say the cluster is where your business is most likely to succeed. Your partners clients, investors will be there. You’ll be able to hire people. You’ll come up with great ideas.”</a:t>
            </a:r>
          </a:p>
          <a:p>
            <a:pPr algn="r"/>
            <a:endParaRPr lang="en-GB" dirty="0">
              <a:solidFill>
                <a:srgbClr val="000000"/>
              </a:solidFill>
            </a:endParaRPr>
          </a:p>
        </p:txBody>
      </p:sp>
      <p:sp>
        <p:nvSpPr>
          <p:cNvPr id="9" name="Rectangle 8">
            <a:extLst>
              <a:ext uri="{FF2B5EF4-FFF2-40B4-BE49-F238E27FC236}">
                <a16:creationId xmlns:a16="http://schemas.microsoft.com/office/drawing/2014/main" id="{82A99863-89A4-7645-AFEA-A86E28712C38}"/>
              </a:ext>
            </a:extLst>
          </p:cNvPr>
          <p:cNvSpPr/>
          <p:nvPr/>
        </p:nvSpPr>
        <p:spPr>
          <a:xfrm>
            <a:off x="6079064" y="6609869"/>
            <a:ext cx="6096000" cy="215444"/>
          </a:xfrm>
          <a:prstGeom prst="rect">
            <a:avLst/>
          </a:prstGeom>
        </p:spPr>
        <p:txBody>
          <a:bodyPr>
            <a:spAutoFit/>
          </a:bodyPr>
          <a:lstStyle/>
          <a:p>
            <a:pPr algn="r"/>
            <a:r>
              <a:rPr lang="en-GB" sz="800" dirty="0">
                <a:solidFill>
                  <a:srgbClr val="000000"/>
                </a:solidFill>
                <a:hlinkClick r:id="rId3"/>
              </a:rPr>
              <a:t>https://www.mbymontcalm.co.uk/blog/all-you-need-to-know-about-east-london-tech-city/</a:t>
            </a:r>
            <a:endParaRPr lang="en-GB" sz="800" dirty="0">
              <a:solidFill>
                <a:srgbClr val="000000"/>
              </a:solidFill>
            </a:endParaRPr>
          </a:p>
        </p:txBody>
      </p:sp>
    </p:spTree>
    <p:extLst>
      <p:ext uri="{BB962C8B-B14F-4D97-AF65-F5344CB8AC3E}">
        <p14:creationId xmlns:p14="http://schemas.microsoft.com/office/powerpoint/2010/main" val="24851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4DB07893-3BE3-42E0-BC35-1ED54907AA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9" name="Freeform 5">
              <a:extLst>
                <a:ext uri="{FF2B5EF4-FFF2-40B4-BE49-F238E27FC236}">
                  <a16:creationId xmlns:a16="http://schemas.microsoft.com/office/drawing/2014/main" id="{017C40D5-034D-4017-BF93-E3AF61334D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5" name="Freeform 6">
              <a:extLst>
                <a:ext uri="{FF2B5EF4-FFF2-40B4-BE49-F238E27FC236}">
                  <a16:creationId xmlns:a16="http://schemas.microsoft.com/office/drawing/2014/main" id="{8927D23A-8D45-4A3B-8292-9802CAFAE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7">
              <a:extLst>
                <a:ext uri="{FF2B5EF4-FFF2-40B4-BE49-F238E27FC236}">
                  <a16:creationId xmlns:a16="http://schemas.microsoft.com/office/drawing/2014/main" id="{54AC8502-82EF-488F-A769-2C9758D57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6" name="Freeform 8">
              <a:extLst>
                <a:ext uri="{FF2B5EF4-FFF2-40B4-BE49-F238E27FC236}">
                  <a16:creationId xmlns:a16="http://schemas.microsoft.com/office/drawing/2014/main" id="{45863BAB-21F5-40D8-8054-4F5A5A71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9">
              <a:extLst>
                <a:ext uri="{FF2B5EF4-FFF2-40B4-BE49-F238E27FC236}">
                  <a16:creationId xmlns:a16="http://schemas.microsoft.com/office/drawing/2014/main" id="{D6CDFFA9-CB9B-4224-8693-FAE0CA753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10">
              <a:extLst>
                <a:ext uri="{FF2B5EF4-FFF2-40B4-BE49-F238E27FC236}">
                  <a16:creationId xmlns:a16="http://schemas.microsoft.com/office/drawing/2014/main" id="{B6A01934-284E-4BCA-8E7F-4EA1ADCD0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11">
              <a:extLst>
                <a:ext uri="{FF2B5EF4-FFF2-40B4-BE49-F238E27FC236}">
                  <a16:creationId xmlns:a16="http://schemas.microsoft.com/office/drawing/2014/main" id="{BD25195C-9A0F-42C0-BCFA-8AE824C6B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12">
              <a:extLst>
                <a:ext uri="{FF2B5EF4-FFF2-40B4-BE49-F238E27FC236}">
                  <a16:creationId xmlns:a16="http://schemas.microsoft.com/office/drawing/2014/main" id="{B24C254B-4197-4951-84F7-896F441B10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13">
              <a:extLst>
                <a:ext uri="{FF2B5EF4-FFF2-40B4-BE49-F238E27FC236}">
                  <a16:creationId xmlns:a16="http://schemas.microsoft.com/office/drawing/2014/main" id="{71F330C8-1F40-4D4E-B39D-0251795038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2" name="Freeform 14">
              <a:extLst>
                <a:ext uri="{FF2B5EF4-FFF2-40B4-BE49-F238E27FC236}">
                  <a16:creationId xmlns:a16="http://schemas.microsoft.com/office/drawing/2014/main" id="{2715F280-155E-440C-8A04-ADB44B96B0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5">
              <a:extLst>
                <a:ext uri="{FF2B5EF4-FFF2-40B4-BE49-F238E27FC236}">
                  <a16:creationId xmlns:a16="http://schemas.microsoft.com/office/drawing/2014/main" id="{581EA02B-84E6-4BDF-802F-538089720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4" name="Freeform 16">
              <a:extLst>
                <a:ext uri="{FF2B5EF4-FFF2-40B4-BE49-F238E27FC236}">
                  <a16:creationId xmlns:a16="http://schemas.microsoft.com/office/drawing/2014/main" id="{0A8D6E22-477E-4554-9DD7-4AAF82DC8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5" name="Freeform 17">
              <a:extLst>
                <a:ext uri="{FF2B5EF4-FFF2-40B4-BE49-F238E27FC236}">
                  <a16:creationId xmlns:a16="http://schemas.microsoft.com/office/drawing/2014/main" id="{FABD280D-079A-453F-BB67-25DE0CFFA7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8">
              <a:extLst>
                <a:ext uri="{FF2B5EF4-FFF2-40B4-BE49-F238E27FC236}">
                  <a16:creationId xmlns:a16="http://schemas.microsoft.com/office/drawing/2014/main" id="{A65E1FB9-E675-439E-B4AD-7A83D283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9">
              <a:extLst>
                <a:ext uri="{FF2B5EF4-FFF2-40B4-BE49-F238E27FC236}">
                  <a16:creationId xmlns:a16="http://schemas.microsoft.com/office/drawing/2014/main" id="{73F22E98-36D4-4717-BD18-7D82C5C6C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20">
              <a:extLst>
                <a:ext uri="{FF2B5EF4-FFF2-40B4-BE49-F238E27FC236}">
                  <a16:creationId xmlns:a16="http://schemas.microsoft.com/office/drawing/2014/main" id="{8D514B26-F1E3-4FC5-9971-32D9BD659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21">
              <a:extLst>
                <a:ext uri="{FF2B5EF4-FFF2-40B4-BE49-F238E27FC236}">
                  <a16:creationId xmlns:a16="http://schemas.microsoft.com/office/drawing/2014/main" id="{625A493F-B70E-453E-879D-AF04AAC500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22">
              <a:extLst>
                <a:ext uri="{FF2B5EF4-FFF2-40B4-BE49-F238E27FC236}">
                  <a16:creationId xmlns:a16="http://schemas.microsoft.com/office/drawing/2014/main" id="{F7B5899C-8596-4D71-8853-45318E11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23">
              <a:extLst>
                <a:ext uri="{FF2B5EF4-FFF2-40B4-BE49-F238E27FC236}">
                  <a16:creationId xmlns:a16="http://schemas.microsoft.com/office/drawing/2014/main" id="{3B9C14FC-56CE-46EA-B8CA-5AC43CEEB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9" name="Group 88">
            <a:extLst>
              <a:ext uri="{FF2B5EF4-FFF2-40B4-BE49-F238E27FC236}">
                <a16:creationId xmlns:a16="http://schemas.microsoft.com/office/drawing/2014/main" id="{F20A4E56-ACC6-4224-90CA-D55AFD8706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42" name="Rectangle 89">
              <a:extLst>
                <a:ext uri="{FF2B5EF4-FFF2-40B4-BE49-F238E27FC236}">
                  <a16:creationId xmlns:a16="http://schemas.microsoft.com/office/drawing/2014/main" id="{AC651636-2851-41D1-8CA5-308118F36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Isosceles Triangle 90">
              <a:extLst>
                <a:ext uri="{FF2B5EF4-FFF2-40B4-BE49-F238E27FC236}">
                  <a16:creationId xmlns:a16="http://schemas.microsoft.com/office/drawing/2014/main" id="{59909CA5-DB2C-4B0F-A986-58751C05A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4" name="Rectangle 91">
              <a:extLst>
                <a:ext uri="{FF2B5EF4-FFF2-40B4-BE49-F238E27FC236}">
                  <a16:creationId xmlns:a16="http://schemas.microsoft.com/office/drawing/2014/main" id="{8C7AC88B-4F8C-418E-9D03-D36DE2792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94" name="Rectangle 93">
            <a:extLst>
              <a:ext uri="{FF2B5EF4-FFF2-40B4-BE49-F238E27FC236}">
                <a16:creationId xmlns:a16="http://schemas.microsoft.com/office/drawing/2014/main" id="{07DF423B-20EE-4B4E-9331-08534D6E4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068B0462-75E9-4B1D-8B86-70E9E8F4C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7" name="Freeform 5">
              <a:extLst>
                <a:ext uri="{FF2B5EF4-FFF2-40B4-BE49-F238E27FC236}">
                  <a16:creationId xmlns:a16="http://schemas.microsoft.com/office/drawing/2014/main" id="{54E69918-1325-4CA2-9AB0-85EE8D6D82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7A5071B7-1CAE-4E86-9CA1-F918E5ED3A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7">
              <a:extLst>
                <a:ext uri="{FF2B5EF4-FFF2-40B4-BE49-F238E27FC236}">
                  <a16:creationId xmlns:a16="http://schemas.microsoft.com/office/drawing/2014/main" id="{15A709AE-C597-4F0F-9CAA-FE0F9071D4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A413C053-C9C1-4E6A-B009-C4B4DDAB90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a:extLst>
                <a:ext uri="{FF2B5EF4-FFF2-40B4-BE49-F238E27FC236}">
                  <a16:creationId xmlns:a16="http://schemas.microsoft.com/office/drawing/2014/main" id="{E5AE5B33-92CA-42D0-B84A-7AFE673ABE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C9CFEC47-604F-4921-8C95-501EDBD84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27449E73-1609-4FCE-B4A0-7C4BA7E1F5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212DE114-EF7D-4E44-B0AA-C84E525E94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7368FDEB-E7AA-4C77-B71A-98163A4669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A0649E67-96B5-4930-98AF-82AC946092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926C88EF-A37D-44C3-934C-42AA5B5121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C0442B81-6DBB-491C-B230-2467852269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93426BCC-D22C-403C-8DCC-D90D2298D8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267F8A8D-44CE-4AF4-9157-8A83CC462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4A8C909B-F38A-40E8-AFDA-DC78B0861A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F1979438-48F8-498A-9404-803B48B99F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43C1135D-3BE6-4AA0-9092-DA224D361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
              <a:extLst>
                <a:ext uri="{FF2B5EF4-FFF2-40B4-BE49-F238E27FC236}">
                  <a16:creationId xmlns:a16="http://schemas.microsoft.com/office/drawing/2014/main" id="{F3056CE6-A290-4B53-A183-2F813443C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
              <a:extLst>
                <a:ext uri="{FF2B5EF4-FFF2-40B4-BE49-F238E27FC236}">
                  <a16:creationId xmlns:a16="http://schemas.microsoft.com/office/drawing/2014/main" id="{336073A9-4BB3-4518-95E4-42138439A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Rectangle 116">
            <a:extLst>
              <a:ext uri="{FF2B5EF4-FFF2-40B4-BE49-F238E27FC236}">
                <a16:creationId xmlns:a16="http://schemas.microsoft.com/office/drawing/2014/main" id="{28981D50-41EB-47B6-A74B-B4590663D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12194680" cy="4127711"/>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D3FB4E2D-3921-7245-9CDF-4FC1FED879BC}"/>
              </a:ext>
            </a:extLst>
          </p:cNvPr>
          <p:cNvPicPr>
            <a:picLocks noGrp="1" noChangeAspect="1"/>
          </p:cNvPicPr>
          <p:nvPr>
            <p:ph idx="1"/>
          </p:nvPr>
        </p:nvPicPr>
        <p:blipFill>
          <a:blip r:embed="rId2"/>
          <a:stretch>
            <a:fillRect/>
          </a:stretch>
        </p:blipFill>
        <p:spPr>
          <a:xfrm>
            <a:off x="2830251" y="321731"/>
            <a:ext cx="6530436" cy="3477458"/>
          </a:xfrm>
          <a:prstGeom prst="rect">
            <a:avLst/>
          </a:prstGeom>
          <a:ln w="12700">
            <a:noFill/>
          </a:ln>
        </p:spPr>
      </p:pic>
      <p:grpSp>
        <p:nvGrpSpPr>
          <p:cNvPr id="119" name="Group 118">
            <a:extLst>
              <a:ext uri="{FF2B5EF4-FFF2-40B4-BE49-F238E27FC236}">
                <a16:creationId xmlns:a16="http://schemas.microsoft.com/office/drawing/2014/main" id="{206AD6B3-B348-4CE7-AFAD-F882E7795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120" name="Isosceles Triangle 39">
              <a:extLst>
                <a:ext uri="{FF2B5EF4-FFF2-40B4-BE49-F238E27FC236}">
                  <a16:creationId xmlns:a16="http://schemas.microsoft.com/office/drawing/2014/main" id="{513F5A56-3C10-4EB6-A41F-B2387E13BD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20">
              <a:extLst>
                <a:ext uri="{FF2B5EF4-FFF2-40B4-BE49-F238E27FC236}">
                  <a16:creationId xmlns:a16="http://schemas.microsoft.com/office/drawing/2014/main" id="{49931031-0A9A-4132-A62C-407AFAC3F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3B59627-8C5A-F942-937B-C1287C226E94}"/>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a:t>East London – Results </a:t>
            </a:r>
          </a:p>
        </p:txBody>
      </p:sp>
      <p:sp>
        <p:nvSpPr>
          <p:cNvPr id="6" name="TextBox 5">
            <a:extLst>
              <a:ext uri="{FF2B5EF4-FFF2-40B4-BE49-F238E27FC236}">
                <a16:creationId xmlns:a16="http://schemas.microsoft.com/office/drawing/2014/main" id="{1487943C-A66C-F346-AB42-7D2107AAC8E5}"/>
              </a:ext>
            </a:extLst>
          </p:cNvPr>
          <p:cNvSpPr txBox="1"/>
          <p:nvPr/>
        </p:nvSpPr>
        <p:spPr>
          <a:xfrm>
            <a:off x="2525862" y="6081994"/>
            <a:ext cx="7373938" cy="369332"/>
          </a:xfrm>
          <a:prstGeom prst="rect">
            <a:avLst/>
          </a:prstGeom>
          <a:noFill/>
        </p:spPr>
        <p:txBody>
          <a:bodyPr wrap="square" rtlCol="0">
            <a:spAutoFit/>
          </a:bodyPr>
          <a:lstStyle/>
          <a:p>
            <a:pPr algn="ctr"/>
            <a:r>
              <a:rPr lang="en-US" dirty="0"/>
              <a:t>Data set is now much smaller so can be used with Foursquare API. </a:t>
            </a:r>
          </a:p>
        </p:txBody>
      </p:sp>
    </p:spTree>
    <p:extLst>
      <p:ext uri="{BB962C8B-B14F-4D97-AF65-F5344CB8AC3E}">
        <p14:creationId xmlns:p14="http://schemas.microsoft.com/office/powerpoint/2010/main" val="3022932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3195D17-9A72-0B49-811C-1F2A2437EC29}"/>
              </a:ext>
            </a:extLst>
          </p:cNvPr>
          <p:cNvSpPr>
            <a:spLocks noGrp="1"/>
          </p:cNvSpPr>
          <p:nvPr>
            <p:ph type="title"/>
          </p:nvPr>
        </p:nvSpPr>
        <p:spPr>
          <a:xfrm>
            <a:off x="7874928" y="1134142"/>
            <a:ext cx="3456122" cy="4589717"/>
          </a:xfrm>
        </p:spPr>
        <p:txBody>
          <a:bodyPr>
            <a:normAutofit/>
          </a:bodyPr>
          <a:lstStyle/>
          <a:p>
            <a:pPr algn="l"/>
            <a:r>
              <a:rPr lang="en-GB" sz="4800"/>
              <a:t>What is Foursquare?</a:t>
            </a:r>
          </a:p>
        </p:txBody>
      </p:sp>
      <p:sp>
        <p:nvSpPr>
          <p:cNvPr id="3" name="Content Placeholder 2">
            <a:extLst>
              <a:ext uri="{FF2B5EF4-FFF2-40B4-BE49-F238E27FC236}">
                <a16:creationId xmlns:a16="http://schemas.microsoft.com/office/drawing/2014/main" id="{A4B5466B-04EA-394E-8F39-524D260A875A}"/>
              </a:ext>
            </a:extLst>
          </p:cNvPr>
          <p:cNvSpPr>
            <a:spLocks noGrp="1"/>
          </p:cNvSpPr>
          <p:nvPr>
            <p:ph idx="1"/>
          </p:nvPr>
        </p:nvSpPr>
        <p:spPr>
          <a:xfrm>
            <a:off x="504421" y="107882"/>
            <a:ext cx="6583118" cy="5248622"/>
          </a:xfrm>
        </p:spPr>
        <p:txBody>
          <a:bodyPr>
            <a:normAutofit/>
          </a:bodyPr>
          <a:lstStyle/>
          <a:p>
            <a:r>
              <a:rPr lang="en-GB" sz="1600" dirty="0"/>
              <a:t>Foursquare is a social location service that allows users to explore the world around them. </a:t>
            </a:r>
          </a:p>
          <a:p>
            <a:r>
              <a:rPr lang="en-GB" sz="1600" dirty="0"/>
              <a:t>The Foursquare API allows application developers to interact with the Foursquare platform. </a:t>
            </a:r>
          </a:p>
          <a:p>
            <a:r>
              <a:rPr lang="en-GB" sz="1600" dirty="0"/>
              <a:t>The API itself is a RESTful set of addresses to which you can send requests, so there's really nothing to download onto your server.</a:t>
            </a:r>
          </a:p>
          <a:p>
            <a:r>
              <a:rPr lang="en-GB" sz="1600" dirty="0"/>
              <a:t>Using Foursquare I can obtain information about the venues local to each neighbourhood:</a:t>
            </a:r>
          </a:p>
        </p:txBody>
      </p:sp>
      <p:pic>
        <p:nvPicPr>
          <p:cNvPr id="4" name="Picture 3">
            <a:extLst>
              <a:ext uri="{FF2B5EF4-FFF2-40B4-BE49-F238E27FC236}">
                <a16:creationId xmlns:a16="http://schemas.microsoft.com/office/drawing/2014/main" id="{0D3ED9D6-C83A-CE43-82A6-96FC2622AA8B}"/>
              </a:ext>
            </a:extLst>
          </p:cNvPr>
          <p:cNvPicPr>
            <a:picLocks noChangeAspect="1"/>
          </p:cNvPicPr>
          <p:nvPr/>
        </p:nvPicPr>
        <p:blipFill>
          <a:blip r:embed="rId2"/>
          <a:stretch>
            <a:fillRect/>
          </a:stretch>
        </p:blipFill>
        <p:spPr>
          <a:xfrm>
            <a:off x="137208" y="161672"/>
            <a:ext cx="1841500" cy="11049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CA18A9EC-1CE0-D441-A306-0826D31F122C}"/>
              </a:ext>
            </a:extLst>
          </p:cNvPr>
          <p:cNvPicPr>
            <a:picLocks noChangeAspect="1"/>
          </p:cNvPicPr>
          <p:nvPr/>
        </p:nvPicPr>
        <p:blipFill>
          <a:blip r:embed="rId3"/>
          <a:stretch>
            <a:fillRect/>
          </a:stretch>
        </p:blipFill>
        <p:spPr>
          <a:xfrm>
            <a:off x="356220" y="4225914"/>
            <a:ext cx="6583118" cy="2493227"/>
          </a:xfrm>
          <a:prstGeom prst="rect">
            <a:avLst/>
          </a:prstGeom>
        </p:spPr>
      </p:pic>
    </p:spTree>
    <p:extLst>
      <p:ext uri="{BB962C8B-B14F-4D97-AF65-F5344CB8AC3E}">
        <p14:creationId xmlns:p14="http://schemas.microsoft.com/office/powerpoint/2010/main" val="1580080348"/>
      </p:ext>
    </p:extLst>
  </p:cSld>
  <p:clrMapOvr>
    <a:masterClrMapping/>
  </p:clrMapOvr>
</p:sld>
</file>

<file path=ppt/theme/theme1.xml><?xml version="1.0" encoding="utf-8"?>
<a:theme xmlns:a="http://schemas.openxmlformats.org/drawingml/2006/main" name="Atlas">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docProps/app.xml><?xml version="1.0" encoding="utf-8"?>
<Properties xmlns="http://schemas.openxmlformats.org/officeDocument/2006/extended-properties" xmlns:vt="http://schemas.openxmlformats.org/officeDocument/2006/docPropsVTypes">
  <TotalTime>0</TotalTime>
  <Words>2557</Words>
  <Application>Microsoft Macintosh PowerPoint</Application>
  <PresentationFormat>Widescreen</PresentationFormat>
  <Paragraphs>145</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Consolas</vt:lpstr>
      <vt:lpstr>Helvetica Neue</vt:lpstr>
      <vt:lpstr>Rockwell</vt:lpstr>
      <vt:lpstr>Times New Roman</vt:lpstr>
      <vt:lpstr>Wingdings</vt:lpstr>
      <vt:lpstr>Atlas</vt:lpstr>
      <vt:lpstr>Coursera Capstone Project</vt:lpstr>
      <vt:lpstr>The Business Problem </vt:lpstr>
      <vt:lpstr>Requirements</vt:lpstr>
      <vt:lpstr>Data</vt:lpstr>
      <vt:lpstr>Geocoder package </vt:lpstr>
      <vt:lpstr>Visualisation using Folium</vt:lpstr>
      <vt:lpstr>East London? Why? How? </vt:lpstr>
      <vt:lpstr>East London – Results </vt:lpstr>
      <vt:lpstr>What is Foursquare?</vt:lpstr>
      <vt:lpstr>Methodology</vt:lpstr>
      <vt:lpstr>PowerPoint Presentation</vt:lpstr>
      <vt:lpstr>Further Cleaning</vt:lpstr>
      <vt:lpstr>PowerPoint Presentation</vt:lpstr>
      <vt:lpstr>An Added Extra </vt:lpstr>
      <vt:lpstr>An Added Extra – The Haversine Function </vt:lpstr>
      <vt:lpstr>One-hot encoding</vt:lpstr>
      <vt:lpstr>One-hot encoding: Output</vt:lpstr>
      <vt:lpstr>K-Means Clustering</vt:lpstr>
      <vt:lpstr>K-Means Clustering What is it? </vt:lpstr>
      <vt:lpstr>K-Means Clustering How does it work?</vt:lpstr>
      <vt:lpstr>K-Means : Choosing the right number of clusters </vt:lpstr>
      <vt:lpstr>K-Means: The code </vt:lpstr>
      <vt:lpstr>K-Means: Visualization</vt:lpstr>
      <vt:lpstr>Results and Discussion</vt:lpstr>
      <vt:lpstr>Breakdown of Each Cluster: The code </vt:lpstr>
      <vt:lpstr>Breakdown of Each Cluster: Analysis</vt:lpstr>
      <vt:lpstr>Breakdown of Each Cluster: Analysis</vt:lpstr>
      <vt:lpstr>Breakdown of Each Cluster: Analysis</vt:lpstr>
      <vt:lpstr>Breakdown of Each Cluster: Analysis</vt:lpstr>
      <vt:lpstr>Breakdown of Each Cluster: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Bethan Williams</dc:creator>
  <cp:lastModifiedBy>Bethan Williams</cp:lastModifiedBy>
  <cp:revision>1</cp:revision>
  <dcterms:created xsi:type="dcterms:W3CDTF">2020-03-11T17:59:16Z</dcterms:created>
  <dcterms:modified xsi:type="dcterms:W3CDTF">2020-03-11T17:59:27Z</dcterms:modified>
</cp:coreProperties>
</file>